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8" r:id="rId3"/>
    <p:sldId id="257" r:id="rId4"/>
    <p:sldId id="258" r:id="rId5"/>
    <p:sldId id="259" r:id="rId6"/>
    <p:sldId id="262" r:id="rId7"/>
    <p:sldId id="260" r:id="rId8"/>
    <p:sldId id="264" r:id="rId9"/>
    <p:sldId id="261" r:id="rId10"/>
    <p:sldId id="266" r:id="rId11"/>
    <p:sldId id="271" r:id="rId12"/>
    <p:sldId id="265" r:id="rId13"/>
    <p:sldId id="267" r:id="rId14"/>
    <p:sldId id="268" r:id="rId15"/>
    <p:sldId id="278" r:id="rId16"/>
    <p:sldId id="279" r:id="rId17"/>
    <p:sldId id="280" r:id="rId18"/>
    <p:sldId id="269" r:id="rId19"/>
    <p:sldId id="270" r:id="rId20"/>
    <p:sldId id="272" r:id="rId21"/>
    <p:sldId id="273" r:id="rId22"/>
    <p:sldId id="274" r:id="rId23"/>
    <p:sldId id="275" r:id="rId24"/>
    <p:sldId id="276" r:id="rId25"/>
    <p:sldId id="277"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0" d="100"/>
          <a:sy n="110" d="100"/>
        </p:scale>
        <p:origin x="49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D5EC3F-E2BD-9536-7CD7-680924A41C3A}"/>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p>
        </p:txBody>
      </p:sp>
      <p:sp>
        <p:nvSpPr>
          <p:cNvPr id="3" name="Subtítulo 2">
            <a:extLst>
              <a:ext uri="{FF2B5EF4-FFF2-40B4-BE49-F238E27FC236}">
                <a16:creationId xmlns:a16="http://schemas.microsoft.com/office/drawing/2014/main" id="{851385EB-D4C7-1C21-D295-62A0B80927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p>
        </p:txBody>
      </p:sp>
      <p:sp>
        <p:nvSpPr>
          <p:cNvPr id="4" name="Marcador de Posição da Data 3">
            <a:extLst>
              <a:ext uri="{FF2B5EF4-FFF2-40B4-BE49-F238E27FC236}">
                <a16:creationId xmlns:a16="http://schemas.microsoft.com/office/drawing/2014/main" id="{81BAD576-CC34-6511-5DC4-8289A24F7697}"/>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0A3CCFF7-44ED-A7E9-9BC2-DF78CA6498CF}"/>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16D23DE3-1F0B-9F3E-20F0-5DA20C9A9A6C}"/>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505924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D9CBC-EF14-7807-C50B-7AC8AD49AB71}"/>
              </a:ext>
            </a:extLst>
          </p:cNvPr>
          <p:cNvSpPr>
            <a:spLocks noGrp="1"/>
          </p:cNvSpPr>
          <p:nvPr>
            <p:ph type="title"/>
          </p:nvPr>
        </p:nvSpPr>
        <p:spPr/>
        <p:txBody>
          <a:bodyPr/>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F670407A-9930-5AC8-EE26-DBCD0EC45EF9}"/>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06C21000-A739-65F4-3958-6DC6D03874D7}"/>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E757B55E-31D1-D885-7E9C-E74EE131C38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73FDCAF8-8461-D28E-FE4A-3A029367C4A3}"/>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1706291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FCE064D7-1037-1926-D893-3DD87F7156B7}"/>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p>
        </p:txBody>
      </p:sp>
      <p:sp>
        <p:nvSpPr>
          <p:cNvPr id="3" name="Marcador de Posição de Texto Vertical 2">
            <a:extLst>
              <a:ext uri="{FF2B5EF4-FFF2-40B4-BE49-F238E27FC236}">
                <a16:creationId xmlns:a16="http://schemas.microsoft.com/office/drawing/2014/main" id="{1E674682-C22C-BA1C-7BF1-ADF65535183E}"/>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D3509E3F-144A-16C3-DFC4-76D17C1FAA43}"/>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FCD64FE6-3E87-9097-9005-D37303EE9643}"/>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D5FD9EB3-C98E-A91A-E4AD-E854BC31E2A4}"/>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2810523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307422-9F76-6D4E-4CB7-B83D5135882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16074271-8DE2-73B8-97B8-2B2D201272D8}"/>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FBB8F101-3263-76F8-2987-11E15F6D023B}"/>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1A6C3755-0307-3186-8A21-D2886D8D6DCD}"/>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60248789-B2C8-C5A7-A39C-8801B11AE53E}"/>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1759176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518F9C-F5D0-F1E2-F342-2D34804B8327}"/>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6EB82EDF-D8BE-EC4C-8862-1E68CDA842F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9276667E-66F1-67E5-CA38-BCC4C4D47268}"/>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FBE33F5B-F40C-FCE4-AFDB-B7EAEA63AF08}"/>
              </a:ext>
            </a:extLst>
          </p:cNvPr>
          <p:cNvSpPr>
            <a:spLocks noGrp="1"/>
          </p:cNvSpPr>
          <p:nvPr>
            <p:ph type="ftr" sz="quarter" idx="11"/>
          </p:nvPr>
        </p:nvSpPr>
        <p:spPr/>
        <p:txBody>
          <a:bodyPr/>
          <a:lstStyle/>
          <a:p>
            <a:endParaRPr lang="pt-PT"/>
          </a:p>
        </p:txBody>
      </p:sp>
      <p:sp>
        <p:nvSpPr>
          <p:cNvPr id="6" name="Marcador de Posição do Número do Diapositivo 5">
            <a:extLst>
              <a:ext uri="{FF2B5EF4-FFF2-40B4-BE49-F238E27FC236}">
                <a16:creationId xmlns:a16="http://schemas.microsoft.com/office/drawing/2014/main" id="{AD985331-FD09-9EBA-C673-1EDAEE724476}"/>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2870467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9A2DA0-B9B2-BA50-DAA6-EABDB6385C70}"/>
              </a:ext>
            </a:extLst>
          </p:cNvPr>
          <p:cNvSpPr>
            <a:spLocks noGrp="1"/>
          </p:cNvSpPr>
          <p:nvPr>
            <p:ph type="title"/>
          </p:nvPr>
        </p:nvSpPr>
        <p:spPr/>
        <p:txBody>
          <a:body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20D22B85-138F-C617-A407-DC3537AB259A}"/>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e Conteúdo 3">
            <a:extLst>
              <a:ext uri="{FF2B5EF4-FFF2-40B4-BE49-F238E27FC236}">
                <a16:creationId xmlns:a16="http://schemas.microsoft.com/office/drawing/2014/main" id="{D447AD35-6A99-1502-8D51-0BC07E9460E5}"/>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a Data 4">
            <a:extLst>
              <a:ext uri="{FF2B5EF4-FFF2-40B4-BE49-F238E27FC236}">
                <a16:creationId xmlns:a16="http://schemas.microsoft.com/office/drawing/2014/main" id="{65F1E4F2-D88F-F1BF-886A-D999D034B420}"/>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6" name="Marcador de Posição do Rodapé 5">
            <a:extLst>
              <a:ext uri="{FF2B5EF4-FFF2-40B4-BE49-F238E27FC236}">
                <a16:creationId xmlns:a16="http://schemas.microsoft.com/office/drawing/2014/main" id="{048F8B83-C4B9-8A32-E227-0135EF48D5DE}"/>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77EC993E-0DC8-2075-E32E-F5D0C4D28E09}"/>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108122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5D483-E67C-524F-85CE-66CCDCF44F60}"/>
              </a:ext>
            </a:extLst>
          </p:cNvPr>
          <p:cNvSpPr>
            <a:spLocks noGrp="1"/>
          </p:cNvSpPr>
          <p:nvPr>
            <p:ph type="title"/>
          </p:nvPr>
        </p:nvSpPr>
        <p:spPr>
          <a:xfrm>
            <a:off x="839788" y="365125"/>
            <a:ext cx="10515600" cy="1325563"/>
          </a:xfrm>
        </p:spPr>
        <p:txBody>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B3BB0DA4-2C95-E97C-3532-122DB6D7AA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420C2D60-1D0C-71E0-3909-5695CF8A0D7B}"/>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5" name="Marcador de Posição do Texto 4">
            <a:extLst>
              <a:ext uri="{FF2B5EF4-FFF2-40B4-BE49-F238E27FC236}">
                <a16:creationId xmlns:a16="http://schemas.microsoft.com/office/drawing/2014/main" id="{189C29A7-C73C-F398-A03F-61E39EFE0C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A1064392-1B06-8024-20A0-EA1AD4CEF9F5}"/>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7" name="Marcador de Posição da Data 6">
            <a:extLst>
              <a:ext uri="{FF2B5EF4-FFF2-40B4-BE49-F238E27FC236}">
                <a16:creationId xmlns:a16="http://schemas.microsoft.com/office/drawing/2014/main" id="{632B90BE-957B-AA35-8285-62BE0958B103}"/>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8" name="Marcador de Posição do Rodapé 7">
            <a:extLst>
              <a:ext uri="{FF2B5EF4-FFF2-40B4-BE49-F238E27FC236}">
                <a16:creationId xmlns:a16="http://schemas.microsoft.com/office/drawing/2014/main" id="{290DC192-2B90-BCA8-E47C-90210572B4EB}"/>
              </a:ext>
            </a:extLst>
          </p:cNvPr>
          <p:cNvSpPr>
            <a:spLocks noGrp="1"/>
          </p:cNvSpPr>
          <p:nvPr>
            <p:ph type="ftr" sz="quarter" idx="11"/>
          </p:nvPr>
        </p:nvSpPr>
        <p:spPr/>
        <p:txBody>
          <a:bodyPr/>
          <a:lstStyle/>
          <a:p>
            <a:endParaRPr lang="pt-PT"/>
          </a:p>
        </p:txBody>
      </p:sp>
      <p:sp>
        <p:nvSpPr>
          <p:cNvPr id="9" name="Marcador de Posição do Número do Diapositivo 8">
            <a:extLst>
              <a:ext uri="{FF2B5EF4-FFF2-40B4-BE49-F238E27FC236}">
                <a16:creationId xmlns:a16="http://schemas.microsoft.com/office/drawing/2014/main" id="{62578FCB-1CF0-96E9-9A18-9602B3AAE3F5}"/>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1396832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8B057-3DCC-4DBE-D7E3-699B8558AF25}"/>
              </a:ext>
            </a:extLst>
          </p:cNvPr>
          <p:cNvSpPr>
            <a:spLocks noGrp="1"/>
          </p:cNvSpPr>
          <p:nvPr>
            <p:ph type="title"/>
          </p:nvPr>
        </p:nvSpPr>
        <p:spPr/>
        <p:txBody>
          <a:bodyPr/>
          <a:lstStyle/>
          <a:p>
            <a:r>
              <a:rPr lang="pt-PT"/>
              <a:t>Clique para editar o estilo de título do Modelo Global</a:t>
            </a:r>
          </a:p>
        </p:txBody>
      </p:sp>
      <p:sp>
        <p:nvSpPr>
          <p:cNvPr id="3" name="Marcador de Posição da Data 2">
            <a:extLst>
              <a:ext uri="{FF2B5EF4-FFF2-40B4-BE49-F238E27FC236}">
                <a16:creationId xmlns:a16="http://schemas.microsoft.com/office/drawing/2014/main" id="{C590ED83-EE05-A710-A2B9-5487B84F3348}"/>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4" name="Marcador de Posição do Rodapé 3">
            <a:extLst>
              <a:ext uri="{FF2B5EF4-FFF2-40B4-BE49-F238E27FC236}">
                <a16:creationId xmlns:a16="http://schemas.microsoft.com/office/drawing/2014/main" id="{98255802-7402-4948-3A62-B6CA5AF3B234}"/>
              </a:ext>
            </a:extLst>
          </p:cNvPr>
          <p:cNvSpPr>
            <a:spLocks noGrp="1"/>
          </p:cNvSpPr>
          <p:nvPr>
            <p:ph type="ftr" sz="quarter" idx="11"/>
          </p:nvPr>
        </p:nvSpPr>
        <p:spPr/>
        <p:txBody>
          <a:bodyPr/>
          <a:lstStyle/>
          <a:p>
            <a:endParaRPr lang="pt-PT"/>
          </a:p>
        </p:txBody>
      </p:sp>
      <p:sp>
        <p:nvSpPr>
          <p:cNvPr id="5" name="Marcador de Posição do Número do Diapositivo 4">
            <a:extLst>
              <a:ext uri="{FF2B5EF4-FFF2-40B4-BE49-F238E27FC236}">
                <a16:creationId xmlns:a16="http://schemas.microsoft.com/office/drawing/2014/main" id="{93DB1EBA-3AEE-46EF-7016-0A4217DA4FF8}"/>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36612419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DAAEB999-1BF0-1EDA-CE61-EC55B26396F7}"/>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3" name="Marcador de Posição do Rodapé 2">
            <a:extLst>
              <a:ext uri="{FF2B5EF4-FFF2-40B4-BE49-F238E27FC236}">
                <a16:creationId xmlns:a16="http://schemas.microsoft.com/office/drawing/2014/main" id="{7EDDA26B-C230-F267-5E1D-6BA2D38F9574}"/>
              </a:ext>
            </a:extLst>
          </p:cNvPr>
          <p:cNvSpPr>
            <a:spLocks noGrp="1"/>
          </p:cNvSpPr>
          <p:nvPr>
            <p:ph type="ftr" sz="quarter" idx="11"/>
          </p:nvPr>
        </p:nvSpPr>
        <p:spPr/>
        <p:txBody>
          <a:bodyPr/>
          <a:lstStyle/>
          <a:p>
            <a:endParaRPr lang="pt-PT"/>
          </a:p>
        </p:txBody>
      </p:sp>
      <p:sp>
        <p:nvSpPr>
          <p:cNvPr id="4" name="Marcador de Posição do Número do Diapositivo 3">
            <a:extLst>
              <a:ext uri="{FF2B5EF4-FFF2-40B4-BE49-F238E27FC236}">
                <a16:creationId xmlns:a16="http://schemas.microsoft.com/office/drawing/2014/main" id="{C523DB2B-FB3B-B720-4C43-F2467472AE21}"/>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16811485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F3C391-9369-C25F-639C-E077A9549A6B}"/>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e Conteúdo 2">
            <a:extLst>
              <a:ext uri="{FF2B5EF4-FFF2-40B4-BE49-F238E27FC236}">
                <a16:creationId xmlns:a16="http://schemas.microsoft.com/office/drawing/2014/main" id="{71A8B6EB-D1BE-FEAE-E11D-0DED8E748C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o Texto 3">
            <a:extLst>
              <a:ext uri="{FF2B5EF4-FFF2-40B4-BE49-F238E27FC236}">
                <a16:creationId xmlns:a16="http://schemas.microsoft.com/office/drawing/2014/main" id="{89BB380A-4AC6-9AED-7DC0-BE5BE23BEC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E7103CDC-CFA6-3A64-83D3-A80860DF94DF}"/>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6" name="Marcador de Posição do Rodapé 5">
            <a:extLst>
              <a:ext uri="{FF2B5EF4-FFF2-40B4-BE49-F238E27FC236}">
                <a16:creationId xmlns:a16="http://schemas.microsoft.com/office/drawing/2014/main" id="{D020B57F-788A-90B7-CEE4-B1F8E1870485}"/>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DDD07BA7-8FE5-B8AC-91A6-6122CA4A5CA1}"/>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394062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88257A-3580-550C-9593-08B05C48136B}"/>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p>
        </p:txBody>
      </p:sp>
      <p:sp>
        <p:nvSpPr>
          <p:cNvPr id="3" name="Marcador de Posição da Imagem 2">
            <a:extLst>
              <a:ext uri="{FF2B5EF4-FFF2-40B4-BE49-F238E27FC236}">
                <a16:creationId xmlns:a16="http://schemas.microsoft.com/office/drawing/2014/main" id="{7FE015A6-2E1A-7CFA-4AC8-6192282D15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PT"/>
          </a:p>
        </p:txBody>
      </p:sp>
      <p:sp>
        <p:nvSpPr>
          <p:cNvPr id="4" name="Marcador de Posição do Texto 3">
            <a:extLst>
              <a:ext uri="{FF2B5EF4-FFF2-40B4-BE49-F238E27FC236}">
                <a16:creationId xmlns:a16="http://schemas.microsoft.com/office/drawing/2014/main" id="{3A5C73A2-C036-FB91-6DC5-4064F97FDF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967800A0-1CF1-D1A9-1D00-C9A0F3697935}"/>
              </a:ext>
            </a:extLst>
          </p:cNvPr>
          <p:cNvSpPr>
            <a:spLocks noGrp="1"/>
          </p:cNvSpPr>
          <p:nvPr>
            <p:ph type="dt" sz="half" idx="10"/>
          </p:nvPr>
        </p:nvSpPr>
        <p:spPr/>
        <p:txBody>
          <a:bodyPr/>
          <a:lstStyle/>
          <a:p>
            <a:fld id="{A6A9F6BB-C5AF-47C0-A1D2-1AB80809AB22}" type="datetimeFigureOut">
              <a:rPr lang="pt-PT" smtClean="0"/>
              <a:t>28/09/2022</a:t>
            </a:fld>
            <a:endParaRPr lang="pt-PT"/>
          </a:p>
        </p:txBody>
      </p:sp>
      <p:sp>
        <p:nvSpPr>
          <p:cNvPr id="6" name="Marcador de Posição do Rodapé 5">
            <a:extLst>
              <a:ext uri="{FF2B5EF4-FFF2-40B4-BE49-F238E27FC236}">
                <a16:creationId xmlns:a16="http://schemas.microsoft.com/office/drawing/2014/main" id="{A878C9A1-9D2C-CAB0-6C48-B02F47801419}"/>
              </a:ext>
            </a:extLst>
          </p:cNvPr>
          <p:cNvSpPr>
            <a:spLocks noGrp="1"/>
          </p:cNvSpPr>
          <p:nvPr>
            <p:ph type="ftr" sz="quarter" idx="11"/>
          </p:nvPr>
        </p:nvSpPr>
        <p:spPr/>
        <p:txBody>
          <a:bodyPr/>
          <a:lstStyle/>
          <a:p>
            <a:endParaRPr lang="pt-PT"/>
          </a:p>
        </p:txBody>
      </p:sp>
      <p:sp>
        <p:nvSpPr>
          <p:cNvPr id="7" name="Marcador de Posição do Número do Diapositivo 6">
            <a:extLst>
              <a:ext uri="{FF2B5EF4-FFF2-40B4-BE49-F238E27FC236}">
                <a16:creationId xmlns:a16="http://schemas.microsoft.com/office/drawing/2014/main" id="{E1C3AE46-1A71-5679-1FFE-EAEA4FCCA0C9}"/>
              </a:ext>
            </a:extLst>
          </p:cNvPr>
          <p:cNvSpPr>
            <a:spLocks noGrp="1"/>
          </p:cNvSpPr>
          <p:nvPr>
            <p:ph type="sldNum" sz="quarter" idx="12"/>
          </p:nvPr>
        </p:nvSpPr>
        <p:spPr/>
        <p:txBody>
          <a:bodyPr/>
          <a:lstStyle/>
          <a:p>
            <a:fld id="{82012776-FA78-488F-96DE-DB211485BF11}" type="slidenum">
              <a:rPr lang="pt-PT" smtClean="0"/>
              <a:t>‹nº›</a:t>
            </a:fld>
            <a:endParaRPr lang="pt-PT"/>
          </a:p>
        </p:txBody>
      </p:sp>
    </p:spTree>
    <p:extLst>
      <p:ext uri="{BB962C8B-B14F-4D97-AF65-F5344CB8AC3E}">
        <p14:creationId xmlns:p14="http://schemas.microsoft.com/office/powerpoint/2010/main" val="4221975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00EA94C3-5CDE-95C4-442A-B0B6C1FA1CD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p>
        </p:txBody>
      </p:sp>
      <p:sp>
        <p:nvSpPr>
          <p:cNvPr id="3" name="Marcador de Posição do Texto 2">
            <a:extLst>
              <a:ext uri="{FF2B5EF4-FFF2-40B4-BE49-F238E27FC236}">
                <a16:creationId xmlns:a16="http://schemas.microsoft.com/office/drawing/2014/main" id="{00013228-77F4-3506-D931-DFDE3964B4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4" name="Marcador de Posição da Data 3">
            <a:extLst>
              <a:ext uri="{FF2B5EF4-FFF2-40B4-BE49-F238E27FC236}">
                <a16:creationId xmlns:a16="http://schemas.microsoft.com/office/drawing/2014/main" id="{11C881D6-1026-FA3F-F2D3-C09FE66627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A9F6BB-C5AF-47C0-A1D2-1AB80809AB22}" type="datetimeFigureOut">
              <a:rPr lang="pt-PT" smtClean="0"/>
              <a:t>28/09/2022</a:t>
            </a:fld>
            <a:endParaRPr lang="pt-PT"/>
          </a:p>
        </p:txBody>
      </p:sp>
      <p:sp>
        <p:nvSpPr>
          <p:cNvPr id="5" name="Marcador de Posição do Rodapé 4">
            <a:extLst>
              <a:ext uri="{FF2B5EF4-FFF2-40B4-BE49-F238E27FC236}">
                <a16:creationId xmlns:a16="http://schemas.microsoft.com/office/drawing/2014/main" id="{7F5A167F-31EC-DC47-C013-49F425BE6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PT"/>
          </a:p>
        </p:txBody>
      </p:sp>
      <p:sp>
        <p:nvSpPr>
          <p:cNvPr id="6" name="Marcador de Posição do Número do Diapositivo 5">
            <a:extLst>
              <a:ext uri="{FF2B5EF4-FFF2-40B4-BE49-F238E27FC236}">
                <a16:creationId xmlns:a16="http://schemas.microsoft.com/office/drawing/2014/main" id="{82796574-186D-1844-B628-48E87E8CBE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2012776-FA78-488F-96DE-DB211485BF11}" type="slidenum">
              <a:rPr lang="pt-PT" smtClean="0"/>
              <a:t>‹nº›</a:t>
            </a:fld>
            <a:endParaRPr lang="pt-PT"/>
          </a:p>
        </p:txBody>
      </p:sp>
    </p:spTree>
    <p:extLst>
      <p:ext uri="{BB962C8B-B14F-4D97-AF65-F5344CB8AC3E}">
        <p14:creationId xmlns:p14="http://schemas.microsoft.com/office/powerpoint/2010/main" val="525769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https://www.researchgate.net/profile/Mario_Antunes" TargetMode="External"/><Relationship Id="rId7" Type="http://schemas.openxmlformats.org/officeDocument/2006/relationships/hyperlink" Target="https://www.linkedin.com/in/mariolpantunes/"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mailto:mariolpantunes@gmil.com" TargetMode="External"/><Relationship Id="rId10"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github.com/mariolpantunes/"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hyperlink" Target="https://apps.microsoft.com/store/detail/power-bi-desktop/9NTXR16HNW1T"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s://python101.pythonlibrary.org/" TargetMode="External"/><Relationship Id="rId2" Type="http://schemas.openxmlformats.org/officeDocument/2006/relationships/hyperlink" Target="https://www.w3schools.com/python/"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3440DD-04BE-132E-8076-28F708DA6E46}"/>
              </a:ext>
            </a:extLst>
          </p:cNvPr>
          <p:cNvSpPr>
            <a:spLocks noGrp="1"/>
          </p:cNvSpPr>
          <p:nvPr>
            <p:ph type="ctrTitle"/>
          </p:nvPr>
        </p:nvSpPr>
        <p:spPr>
          <a:xfrm>
            <a:off x="7464614" y="1783959"/>
            <a:ext cx="4087306" cy="2889114"/>
          </a:xfrm>
        </p:spPr>
        <p:txBody>
          <a:bodyPr anchor="b">
            <a:normAutofit/>
          </a:bodyPr>
          <a:lstStyle/>
          <a:p>
            <a:pPr algn="l"/>
            <a:r>
              <a:rPr lang="en-GB" sz="5400"/>
              <a:t>Power BI &amp; Python</a:t>
            </a:r>
          </a:p>
        </p:txBody>
      </p:sp>
      <p:sp>
        <p:nvSpPr>
          <p:cNvPr id="3" name="Subtítulo 2">
            <a:extLst>
              <a:ext uri="{FF2B5EF4-FFF2-40B4-BE49-F238E27FC236}">
                <a16:creationId xmlns:a16="http://schemas.microsoft.com/office/drawing/2014/main" id="{62316B09-E5AF-6E7C-3250-41AD7A72D1AC}"/>
              </a:ext>
            </a:extLst>
          </p:cNvPr>
          <p:cNvSpPr>
            <a:spLocks noGrp="1"/>
          </p:cNvSpPr>
          <p:nvPr>
            <p:ph type="subTitle" idx="1"/>
          </p:nvPr>
        </p:nvSpPr>
        <p:spPr>
          <a:xfrm>
            <a:off x="7464612" y="4750893"/>
            <a:ext cx="4087305" cy="1147863"/>
          </a:xfrm>
        </p:spPr>
        <p:txBody>
          <a:bodyPr anchor="t">
            <a:normAutofit/>
          </a:bodyPr>
          <a:lstStyle/>
          <a:p>
            <a:pPr algn="l"/>
            <a:endParaRPr lang="pt-PT" sz="2000"/>
          </a:p>
        </p:txBody>
      </p:sp>
      <p:sp>
        <p:nvSpPr>
          <p:cNvPr id="10" name="Freeform: Shape 9">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Imagem 4">
            <a:extLst>
              <a:ext uri="{FF2B5EF4-FFF2-40B4-BE49-F238E27FC236}">
                <a16:creationId xmlns:a16="http://schemas.microsoft.com/office/drawing/2014/main" id="{A314677F-BE14-3C36-26C8-2A13375AFE53}"/>
              </a:ext>
            </a:extLst>
          </p:cNvPr>
          <p:cNvPicPr>
            <a:picLocks noChangeAspect="1"/>
          </p:cNvPicPr>
          <p:nvPr/>
        </p:nvPicPr>
        <p:blipFill rotWithShape="1">
          <a:blip r:embed="rId2">
            <a:extLst>
              <a:ext uri="{28A0092B-C50C-407E-A947-70E740481C1C}">
                <a14:useLocalDpi xmlns:a14="http://schemas.microsoft.com/office/drawing/2010/main" val="0"/>
              </a:ext>
            </a:extLst>
          </a:blip>
          <a:srcRect l="11452" r="16038"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2668680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F6FB9E-86ED-A67E-ADB2-B3A3F4D8E1C4}"/>
              </a:ext>
            </a:extLst>
          </p:cNvPr>
          <p:cNvSpPr>
            <a:spLocks noGrp="1"/>
          </p:cNvSpPr>
          <p:nvPr>
            <p:ph type="title"/>
          </p:nvPr>
        </p:nvSpPr>
        <p:spPr/>
        <p:txBody>
          <a:bodyPr/>
          <a:lstStyle/>
          <a:p>
            <a:r>
              <a:rPr lang="en-GB" dirty="0"/>
              <a:t>NumPy</a:t>
            </a:r>
          </a:p>
        </p:txBody>
      </p:sp>
      <p:sp>
        <p:nvSpPr>
          <p:cNvPr id="3" name="Marcador de Posição de Conteúdo 2">
            <a:extLst>
              <a:ext uri="{FF2B5EF4-FFF2-40B4-BE49-F238E27FC236}">
                <a16:creationId xmlns:a16="http://schemas.microsoft.com/office/drawing/2014/main" id="{B3B8FA45-9104-D2C9-9225-D5F95AFD8852}"/>
              </a:ext>
            </a:extLst>
          </p:cNvPr>
          <p:cNvSpPr>
            <a:spLocks noGrp="1"/>
          </p:cNvSpPr>
          <p:nvPr>
            <p:ph idx="1"/>
          </p:nvPr>
        </p:nvSpPr>
        <p:spPr>
          <a:xfrm>
            <a:off x="838200" y="1825625"/>
            <a:ext cx="5257800" cy="4351338"/>
          </a:xfrm>
        </p:spPr>
        <p:txBody>
          <a:bodyPr/>
          <a:lstStyle/>
          <a:p>
            <a:r>
              <a:rPr lang="en-GB" dirty="0"/>
              <a:t>Also known as Numerical Python, designed to offer the same functionally as </a:t>
            </a:r>
            <a:r>
              <a:rPr lang="en-GB" dirty="0" err="1"/>
              <a:t>Matlab</a:t>
            </a:r>
            <a:r>
              <a:rPr lang="en-GB" dirty="0"/>
              <a:t> into a python environment</a:t>
            </a:r>
          </a:p>
          <a:p>
            <a:r>
              <a:rPr lang="en-GB" dirty="0"/>
              <a:t>A low-level library that allows users to access several matrices based operations</a:t>
            </a:r>
          </a:p>
          <a:p>
            <a:r>
              <a:rPr lang="en-GB" dirty="0"/>
              <a:t>Can speedup the code execution considerably</a:t>
            </a:r>
          </a:p>
        </p:txBody>
      </p:sp>
      <p:pic>
        <p:nvPicPr>
          <p:cNvPr id="5" name="Imagem 4">
            <a:extLst>
              <a:ext uri="{FF2B5EF4-FFF2-40B4-BE49-F238E27FC236}">
                <a16:creationId xmlns:a16="http://schemas.microsoft.com/office/drawing/2014/main" id="{93630CB3-5A85-DB87-A6E8-F82B6995CA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2084" y="1690688"/>
            <a:ext cx="3641716" cy="3641716"/>
          </a:xfrm>
          <a:prstGeom prst="rect">
            <a:avLst/>
          </a:prstGeom>
        </p:spPr>
      </p:pic>
    </p:spTree>
    <p:extLst>
      <p:ext uri="{BB962C8B-B14F-4D97-AF65-F5344CB8AC3E}">
        <p14:creationId xmlns:p14="http://schemas.microsoft.com/office/powerpoint/2010/main" val="293346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A568C9-E5F7-619F-66AA-05DDB903A854}"/>
              </a:ext>
            </a:extLst>
          </p:cNvPr>
          <p:cNvSpPr>
            <a:spLocks noGrp="1"/>
          </p:cNvSpPr>
          <p:nvPr>
            <p:ph type="title"/>
          </p:nvPr>
        </p:nvSpPr>
        <p:spPr/>
        <p:txBody>
          <a:bodyPr/>
          <a:lstStyle/>
          <a:p>
            <a:r>
              <a:rPr lang="pt-PT" dirty="0" err="1"/>
              <a:t>Openpyxl</a:t>
            </a:r>
            <a:endParaRPr lang="pt-PT" dirty="0"/>
          </a:p>
        </p:txBody>
      </p:sp>
      <p:sp>
        <p:nvSpPr>
          <p:cNvPr id="3" name="Marcador de Posição de Conteúdo 2">
            <a:extLst>
              <a:ext uri="{FF2B5EF4-FFF2-40B4-BE49-F238E27FC236}">
                <a16:creationId xmlns:a16="http://schemas.microsoft.com/office/drawing/2014/main" id="{2E59D735-1A0D-AF81-3528-F86A3465EC1A}"/>
              </a:ext>
            </a:extLst>
          </p:cNvPr>
          <p:cNvSpPr>
            <a:spLocks noGrp="1"/>
          </p:cNvSpPr>
          <p:nvPr>
            <p:ph idx="1"/>
          </p:nvPr>
        </p:nvSpPr>
        <p:spPr>
          <a:xfrm>
            <a:off x="838200" y="1825625"/>
            <a:ext cx="5257800" cy="4351338"/>
          </a:xfrm>
        </p:spPr>
        <p:txBody>
          <a:bodyPr/>
          <a:lstStyle/>
          <a:p>
            <a:r>
              <a:rPr lang="en-US" dirty="0"/>
              <a:t>A Python library to read/write Excel 2010 files</a:t>
            </a:r>
          </a:p>
          <a:p>
            <a:r>
              <a:rPr lang="en-US" dirty="0"/>
              <a:t>It was born from lack of existing library to read/write natively from Python the Office Open XML format.</a:t>
            </a:r>
            <a:endParaRPr lang="pt-PT" dirty="0"/>
          </a:p>
        </p:txBody>
      </p:sp>
      <p:pic>
        <p:nvPicPr>
          <p:cNvPr id="7" name="Imagem 6">
            <a:extLst>
              <a:ext uri="{FF2B5EF4-FFF2-40B4-BE49-F238E27FC236}">
                <a16:creationId xmlns:a16="http://schemas.microsoft.com/office/drawing/2014/main" id="{FCA3E2C2-9AF0-925E-0CFB-7FE41C8000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9878" y="2013057"/>
            <a:ext cx="6092122" cy="2831885"/>
          </a:xfrm>
          <a:prstGeom prst="rect">
            <a:avLst/>
          </a:prstGeom>
        </p:spPr>
      </p:pic>
    </p:spTree>
    <p:extLst>
      <p:ext uri="{BB962C8B-B14F-4D97-AF65-F5344CB8AC3E}">
        <p14:creationId xmlns:p14="http://schemas.microsoft.com/office/powerpoint/2010/main" val="32850238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98F243-7342-545B-81A9-E9D7DE0A2A89}"/>
              </a:ext>
            </a:extLst>
          </p:cNvPr>
          <p:cNvSpPr>
            <a:spLocks noGrp="1"/>
          </p:cNvSpPr>
          <p:nvPr>
            <p:ph type="title"/>
          </p:nvPr>
        </p:nvSpPr>
        <p:spPr/>
        <p:txBody>
          <a:bodyPr/>
          <a:lstStyle/>
          <a:p>
            <a:r>
              <a:rPr lang="pt-PT" dirty="0"/>
              <a:t>Pandas</a:t>
            </a:r>
          </a:p>
        </p:txBody>
      </p:sp>
      <p:sp>
        <p:nvSpPr>
          <p:cNvPr id="3" name="Marcador de Posição de Conteúdo 2">
            <a:extLst>
              <a:ext uri="{FF2B5EF4-FFF2-40B4-BE49-F238E27FC236}">
                <a16:creationId xmlns:a16="http://schemas.microsoft.com/office/drawing/2014/main" id="{9E6EE787-672D-C7BC-E3A9-EE559FB5E227}"/>
              </a:ext>
            </a:extLst>
          </p:cNvPr>
          <p:cNvSpPr>
            <a:spLocks noGrp="1"/>
          </p:cNvSpPr>
          <p:nvPr>
            <p:ph idx="1"/>
          </p:nvPr>
        </p:nvSpPr>
        <p:spPr>
          <a:xfrm>
            <a:off x="838200" y="1825625"/>
            <a:ext cx="6985000" cy="4351338"/>
          </a:xfrm>
        </p:spPr>
        <p:txBody>
          <a:bodyPr/>
          <a:lstStyle/>
          <a:p>
            <a:r>
              <a:rPr lang="en-US" dirty="0"/>
              <a:t>Is a fast, powerful, flexible and easy to use open-source data analysis and manipulation tool, built on top of the Python programming language.</a:t>
            </a:r>
          </a:p>
          <a:p>
            <a:r>
              <a:rPr lang="en-US" dirty="0"/>
              <a:t>A Pandas </a:t>
            </a:r>
            <a:r>
              <a:rPr lang="en-US" dirty="0" err="1"/>
              <a:t>DataFrame</a:t>
            </a:r>
            <a:r>
              <a:rPr lang="en-US" dirty="0"/>
              <a:t> is a 2-dimensional data structure, like a 2-dimensional array, or a table with rows and columns.</a:t>
            </a:r>
          </a:p>
          <a:p>
            <a:r>
              <a:rPr lang="en-US" dirty="0"/>
              <a:t>The data structure is understood by Power Bi</a:t>
            </a:r>
          </a:p>
          <a:p>
            <a:r>
              <a:rPr lang="en-US" dirty="0"/>
              <a:t>It is the standard library to use on loading and cleaning data</a:t>
            </a:r>
            <a:endParaRPr lang="pt-PT" dirty="0"/>
          </a:p>
        </p:txBody>
      </p:sp>
      <p:pic>
        <p:nvPicPr>
          <p:cNvPr id="5" name="Imagem 4">
            <a:extLst>
              <a:ext uri="{FF2B5EF4-FFF2-40B4-BE49-F238E27FC236}">
                <a16:creationId xmlns:a16="http://schemas.microsoft.com/office/drawing/2014/main" id="{47121015-B16C-7B11-48C4-29E3514656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23200" y="2545000"/>
            <a:ext cx="4368800" cy="1767999"/>
          </a:xfrm>
          <a:prstGeom prst="rect">
            <a:avLst/>
          </a:prstGeom>
        </p:spPr>
      </p:pic>
    </p:spTree>
    <p:extLst>
      <p:ext uri="{BB962C8B-B14F-4D97-AF65-F5344CB8AC3E}">
        <p14:creationId xmlns:p14="http://schemas.microsoft.com/office/powerpoint/2010/main" val="3538827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64A76E0-A486-8F60-7A26-C9CBD7B30B65}"/>
              </a:ext>
            </a:extLst>
          </p:cNvPr>
          <p:cNvSpPr>
            <a:spLocks noGrp="1"/>
          </p:cNvSpPr>
          <p:nvPr>
            <p:ph type="title"/>
          </p:nvPr>
        </p:nvSpPr>
        <p:spPr/>
        <p:txBody>
          <a:bodyPr/>
          <a:lstStyle/>
          <a:p>
            <a:r>
              <a:rPr lang="pt-PT" dirty="0" err="1"/>
              <a:t>Matploblib</a:t>
            </a:r>
            <a:endParaRPr lang="pt-PT" dirty="0"/>
          </a:p>
        </p:txBody>
      </p:sp>
      <p:sp>
        <p:nvSpPr>
          <p:cNvPr id="3" name="Marcador de Posição de Conteúdo 2">
            <a:extLst>
              <a:ext uri="{FF2B5EF4-FFF2-40B4-BE49-F238E27FC236}">
                <a16:creationId xmlns:a16="http://schemas.microsoft.com/office/drawing/2014/main" id="{CF9FE3C5-DD50-48DA-CEAF-4321EFF50907}"/>
              </a:ext>
            </a:extLst>
          </p:cNvPr>
          <p:cNvSpPr>
            <a:spLocks noGrp="1"/>
          </p:cNvSpPr>
          <p:nvPr>
            <p:ph idx="1"/>
          </p:nvPr>
        </p:nvSpPr>
        <p:spPr>
          <a:xfrm>
            <a:off x="838200" y="1825625"/>
            <a:ext cx="7096125" cy="4351338"/>
          </a:xfrm>
        </p:spPr>
        <p:txBody>
          <a:bodyPr/>
          <a:lstStyle/>
          <a:p>
            <a:r>
              <a:rPr lang="en-US" dirty="0"/>
              <a:t>Is a comprehensive library for creating static, animated, and interactive visualizations in Python.</a:t>
            </a:r>
          </a:p>
          <a:p>
            <a:r>
              <a:rPr lang="en-US" dirty="0"/>
              <a:t>Offers the same functionality as </a:t>
            </a:r>
            <a:r>
              <a:rPr lang="en-US" dirty="0" err="1"/>
              <a:t>gnuplot</a:t>
            </a:r>
            <a:r>
              <a:rPr lang="en-US" dirty="0"/>
              <a:t> into a Python environment</a:t>
            </a:r>
          </a:p>
          <a:p>
            <a:r>
              <a:rPr lang="en-US" dirty="0"/>
              <a:t>Allows to draw any type of visualization</a:t>
            </a:r>
          </a:p>
          <a:p>
            <a:r>
              <a:rPr lang="en-US" dirty="0"/>
              <a:t>Some libraries are built on-top of it to ease the development of specific plots:</a:t>
            </a:r>
          </a:p>
          <a:p>
            <a:pPr lvl="1"/>
            <a:r>
              <a:rPr lang="en-US" dirty="0"/>
              <a:t>Seaborn</a:t>
            </a:r>
          </a:p>
          <a:p>
            <a:pPr lvl="1"/>
            <a:r>
              <a:rPr lang="en-US" dirty="0" err="1"/>
              <a:t>Plotly</a:t>
            </a:r>
            <a:endParaRPr lang="pt-PT" dirty="0"/>
          </a:p>
        </p:txBody>
      </p:sp>
      <p:pic>
        <p:nvPicPr>
          <p:cNvPr id="9" name="Imagem 8">
            <a:extLst>
              <a:ext uri="{FF2B5EF4-FFF2-40B4-BE49-F238E27FC236}">
                <a16:creationId xmlns:a16="http://schemas.microsoft.com/office/drawing/2014/main" id="{69AEDE9E-35E1-2628-0097-6ECB5E786D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60259" y="1563129"/>
            <a:ext cx="3731741" cy="3731741"/>
          </a:xfrm>
          <a:prstGeom prst="rect">
            <a:avLst/>
          </a:prstGeom>
        </p:spPr>
      </p:pic>
    </p:spTree>
    <p:extLst>
      <p:ext uri="{BB962C8B-B14F-4D97-AF65-F5344CB8AC3E}">
        <p14:creationId xmlns:p14="http://schemas.microsoft.com/office/powerpoint/2010/main" val="1749289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330727-7B7F-607C-C832-C8B0D09765F6}"/>
              </a:ext>
            </a:extLst>
          </p:cNvPr>
          <p:cNvSpPr>
            <a:spLocks noGrp="1"/>
          </p:cNvSpPr>
          <p:nvPr>
            <p:ph type="title"/>
          </p:nvPr>
        </p:nvSpPr>
        <p:spPr/>
        <p:txBody>
          <a:bodyPr/>
          <a:lstStyle/>
          <a:p>
            <a:r>
              <a:rPr lang="en-GB" dirty="0"/>
              <a:t>Scikit-learn</a:t>
            </a:r>
          </a:p>
        </p:txBody>
      </p:sp>
      <p:sp>
        <p:nvSpPr>
          <p:cNvPr id="3" name="Marcador de Posição de Conteúdo 2">
            <a:extLst>
              <a:ext uri="{FF2B5EF4-FFF2-40B4-BE49-F238E27FC236}">
                <a16:creationId xmlns:a16="http://schemas.microsoft.com/office/drawing/2014/main" id="{72469836-8871-C68B-5F69-F611203380A0}"/>
              </a:ext>
            </a:extLst>
          </p:cNvPr>
          <p:cNvSpPr>
            <a:spLocks noGrp="1"/>
          </p:cNvSpPr>
          <p:nvPr>
            <p:ph idx="1"/>
          </p:nvPr>
        </p:nvSpPr>
        <p:spPr>
          <a:xfrm>
            <a:off x="838200" y="1825625"/>
            <a:ext cx="5257800" cy="4351338"/>
          </a:xfrm>
        </p:spPr>
        <p:txBody>
          <a:bodyPr/>
          <a:lstStyle/>
          <a:p>
            <a:r>
              <a:rPr lang="en-US" dirty="0"/>
              <a:t>Simple and efficient tools for predictive data analysis</a:t>
            </a:r>
          </a:p>
          <a:p>
            <a:r>
              <a:rPr lang="en-US" dirty="0"/>
              <a:t>Built on NumPy, SciPy, and matplotlib</a:t>
            </a:r>
          </a:p>
          <a:p>
            <a:r>
              <a:rPr lang="en-US" dirty="0"/>
              <a:t>Offers a wide range of learning models</a:t>
            </a:r>
            <a:endParaRPr lang="pt-PT" dirty="0"/>
          </a:p>
        </p:txBody>
      </p:sp>
      <p:pic>
        <p:nvPicPr>
          <p:cNvPr id="9" name="Imagem 8">
            <a:extLst>
              <a:ext uri="{FF2B5EF4-FFF2-40B4-BE49-F238E27FC236}">
                <a16:creationId xmlns:a16="http://schemas.microsoft.com/office/drawing/2014/main" id="{8C09554D-A656-0552-32DA-64303CAB6F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7755" y="1690688"/>
            <a:ext cx="5554245" cy="2988661"/>
          </a:xfrm>
          <a:prstGeom prst="rect">
            <a:avLst/>
          </a:prstGeom>
        </p:spPr>
      </p:pic>
    </p:spTree>
    <p:extLst>
      <p:ext uri="{BB962C8B-B14F-4D97-AF65-F5344CB8AC3E}">
        <p14:creationId xmlns:p14="http://schemas.microsoft.com/office/powerpoint/2010/main" val="2094810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Terminology</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4" r="1603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659287771"/>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79B84D1-6A1E-731A-7AFF-B27469DCB81B}"/>
              </a:ext>
            </a:extLst>
          </p:cNvPr>
          <p:cNvSpPr>
            <a:spLocks noGrp="1"/>
          </p:cNvSpPr>
          <p:nvPr>
            <p:ph type="title"/>
          </p:nvPr>
        </p:nvSpPr>
        <p:spPr/>
        <p:txBody>
          <a:bodyPr/>
          <a:lstStyle/>
          <a:p>
            <a:r>
              <a:rPr lang="en-GB" dirty="0"/>
              <a:t>Terminology</a:t>
            </a:r>
          </a:p>
        </p:txBody>
      </p:sp>
      <p:sp>
        <p:nvSpPr>
          <p:cNvPr id="5" name="Marcador de Posição de Conteúdo 4">
            <a:extLst>
              <a:ext uri="{FF2B5EF4-FFF2-40B4-BE49-F238E27FC236}">
                <a16:creationId xmlns:a16="http://schemas.microsoft.com/office/drawing/2014/main" id="{39C18D5A-25DD-B534-040F-B50C06C6315A}"/>
              </a:ext>
            </a:extLst>
          </p:cNvPr>
          <p:cNvSpPr>
            <a:spLocks noGrp="1"/>
          </p:cNvSpPr>
          <p:nvPr>
            <p:ph idx="1"/>
          </p:nvPr>
        </p:nvSpPr>
        <p:spPr/>
        <p:txBody>
          <a:bodyPr>
            <a:normAutofit/>
          </a:bodyPr>
          <a:lstStyle/>
          <a:p>
            <a:r>
              <a:rPr lang="en-US" sz="3600" b="1" dirty="0"/>
              <a:t>Dataset: </a:t>
            </a:r>
            <a:r>
              <a:rPr lang="en-US" sz="3600" dirty="0"/>
              <a:t>organized set of examples, typically composed of features and labels</a:t>
            </a:r>
          </a:p>
          <a:p>
            <a:r>
              <a:rPr lang="en-US" sz="3600" b="1" dirty="0"/>
              <a:t>Feature: </a:t>
            </a:r>
            <a:r>
              <a:rPr lang="en-US" sz="3600" dirty="0"/>
              <a:t>single property of an example (input variable)</a:t>
            </a:r>
          </a:p>
          <a:p>
            <a:r>
              <a:rPr lang="en-US" sz="3600" b="1" dirty="0"/>
              <a:t>Label: </a:t>
            </a:r>
            <a:r>
              <a:rPr lang="en-US" sz="3600" dirty="0"/>
              <a:t>classification category of an example (output variable)</a:t>
            </a:r>
          </a:p>
          <a:p>
            <a:r>
              <a:rPr lang="en-US" sz="3600" b="1" dirty="0"/>
              <a:t>Example: </a:t>
            </a:r>
            <a:r>
              <a:rPr lang="en-US" sz="3600" dirty="0"/>
              <a:t>single instance of a dataset</a:t>
            </a:r>
            <a:endParaRPr lang="pt-PT" sz="3600" dirty="0"/>
          </a:p>
        </p:txBody>
      </p:sp>
    </p:spTree>
    <p:extLst>
      <p:ext uri="{BB962C8B-B14F-4D97-AF65-F5344CB8AC3E}">
        <p14:creationId xmlns:p14="http://schemas.microsoft.com/office/powerpoint/2010/main" val="127231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579B84D1-6A1E-731A-7AFF-B27469DCB81B}"/>
              </a:ext>
            </a:extLst>
          </p:cNvPr>
          <p:cNvSpPr>
            <a:spLocks noGrp="1"/>
          </p:cNvSpPr>
          <p:nvPr>
            <p:ph type="title"/>
          </p:nvPr>
        </p:nvSpPr>
        <p:spPr/>
        <p:txBody>
          <a:bodyPr/>
          <a:lstStyle/>
          <a:p>
            <a:r>
              <a:rPr lang="en-GB" dirty="0"/>
              <a:t>Terminology</a:t>
            </a:r>
          </a:p>
        </p:txBody>
      </p:sp>
      <p:pic>
        <p:nvPicPr>
          <p:cNvPr id="3" name="Imagem 2" descr="Uma imagem com mesa&#10;&#10;Descrição gerada automaticamente">
            <a:extLst>
              <a:ext uri="{FF2B5EF4-FFF2-40B4-BE49-F238E27FC236}">
                <a16:creationId xmlns:a16="http://schemas.microsoft.com/office/drawing/2014/main" id="{AA711A99-1D40-C022-2F9A-C36F7FDCD2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7350" y="2047875"/>
            <a:ext cx="8877300" cy="2762250"/>
          </a:xfrm>
          <a:prstGeom prst="rect">
            <a:avLst/>
          </a:prstGeom>
        </p:spPr>
      </p:pic>
    </p:spTree>
    <p:extLst>
      <p:ext uri="{BB962C8B-B14F-4D97-AF65-F5344CB8AC3E}">
        <p14:creationId xmlns:p14="http://schemas.microsoft.com/office/powerpoint/2010/main" val="25043195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Connectivity</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3" r="1603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4179877347"/>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2B9F8B6F-EBD5-EB22-8793-1A0B1CE4EF5B}"/>
              </a:ext>
            </a:extLst>
          </p:cNvPr>
          <p:cNvSpPr>
            <a:spLocks noGrp="1"/>
          </p:cNvSpPr>
          <p:nvPr>
            <p:ph type="title"/>
          </p:nvPr>
        </p:nvSpPr>
        <p:spPr/>
        <p:txBody>
          <a:bodyPr/>
          <a:lstStyle/>
          <a:p>
            <a:r>
              <a:rPr lang="en-US" sz="4400" dirty="0"/>
              <a:t>Connectivity</a:t>
            </a:r>
            <a:endParaRPr lang="pt-PT" dirty="0"/>
          </a:p>
        </p:txBody>
      </p:sp>
      <p:sp>
        <p:nvSpPr>
          <p:cNvPr id="5" name="Marcador de Posição de Conteúdo 4">
            <a:extLst>
              <a:ext uri="{FF2B5EF4-FFF2-40B4-BE49-F238E27FC236}">
                <a16:creationId xmlns:a16="http://schemas.microsoft.com/office/drawing/2014/main" id="{DF693B38-04BB-C434-267E-C4EA3669F687}"/>
              </a:ext>
            </a:extLst>
          </p:cNvPr>
          <p:cNvSpPr>
            <a:spLocks noGrp="1"/>
          </p:cNvSpPr>
          <p:nvPr>
            <p:ph idx="1"/>
          </p:nvPr>
        </p:nvSpPr>
        <p:spPr>
          <a:xfrm>
            <a:off x="838200" y="1825625"/>
            <a:ext cx="5257800" cy="4351338"/>
          </a:xfrm>
        </p:spPr>
        <p:txBody>
          <a:bodyPr/>
          <a:lstStyle/>
          <a:p>
            <a:r>
              <a:rPr lang="en-GB" dirty="0"/>
              <a:t>Python can be used to load data from almost any source</a:t>
            </a:r>
          </a:p>
          <a:p>
            <a:pPr lvl="1"/>
            <a:r>
              <a:rPr lang="en-GB" dirty="0"/>
              <a:t>CSV, JSON and XLSX files</a:t>
            </a:r>
          </a:p>
          <a:p>
            <a:pPr lvl="1"/>
            <a:r>
              <a:rPr lang="en-GB" dirty="0"/>
              <a:t>Remote databases</a:t>
            </a:r>
          </a:p>
          <a:p>
            <a:pPr lvl="1"/>
            <a:r>
              <a:rPr lang="en-GB" dirty="0"/>
              <a:t>Custom local files</a:t>
            </a:r>
          </a:p>
          <a:p>
            <a:pPr lvl="1"/>
            <a:r>
              <a:rPr lang="en-GB" dirty="0"/>
              <a:t>Web Scrapping</a:t>
            </a:r>
          </a:p>
          <a:p>
            <a:r>
              <a:rPr lang="en-GB" dirty="0"/>
              <a:t>The only requirement is to arrange the data into Pandas </a:t>
            </a:r>
            <a:r>
              <a:rPr lang="en-GB" dirty="0" err="1"/>
              <a:t>Dataframes</a:t>
            </a:r>
            <a:endParaRPr lang="en-GB" dirty="0"/>
          </a:p>
        </p:txBody>
      </p:sp>
      <p:pic>
        <p:nvPicPr>
          <p:cNvPr id="7" name="Imagem 6" descr="Uma imagem com texto&#10;&#10;Descrição gerada automaticamente">
            <a:extLst>
              <a:ext uri="{FF2B5EF4-FFF2-40B4-BE49-F238E27FC236}">
                <a16:creationId xmlns:a16="http://schemas.microsoft.com/office/drawing/2014/main" id="{6C3537C0-B8D1-D13E-73BD-2F87419AAA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7050" y="1549872"/>
            <a:ext cx="4896750" cy="3758256"/>
          </a:xfrm>
          <a:prstGeom prst="rect">
            <a:avLst/>
          </a:prstGeom>
        </p:spPr>
      </p:pic>
    </p:spTree>
    <p:extLst>
      <p:ext uri="{BB962C8B-B14F-4D97-AF65-F5344CB8AC3E}">
        <p14:creationId xmlns:p14="http://schemas.microsoft.com/office/powerpoint/2010/main" val="2209968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4A485D-2221-0512-7714-B325EC67FEC0}"/>
              </a:ext>
            </a:extLst>
          </p:cNvPr>
          <p:cNvSpPr>
            <a:spLocks noGrp="1"/>
          </p:cNvSpPr>
          <p:nvPr>
            <p:ph type="title"/>
          </p:nvPr>
        </p:nvSpPr>
        <p:spPr/>
        <p:txBody>
          <a:bodyPr/>
          <a:lstStyle/>
          <a:p>
            <a:r>
              <a:rPr lang="en-GB" dirty="0"/>
              <a:t>About me</a:t>
            </a:r>
          </a:p>
        </p:txBody>
      </p:sp>
      <p:sp>
        <p:nvSpPr>
          <p:cNvPr id="3" name="Marcador de Posição de Conteúdo 2">
            <a:extLst>
              <a:ext uri="{FF2B5EF4-FFF2-40B4-BE49-F238E27FC236}">
                <a16:creationId xmlns:a16="http://schemas.microsoft.com/office/drawing/2014/main" id="{1CD0ADA6-14F8-FC26-CFB1-E7B0E6EE9924}"/>
              </a:ext>
            </a:extLst>
          </p:cNvPr>
          <p:cNvSpPr>
            <a:spLocks noGrp="1"/>
          </p:cNvSpPr>
          <p:nvPr>
            <p:ph idx="1"/>
          </p:nvPr>
        </p:nvSpPr>
        <p:spPr>
          <a:xfrm>
            <a:off x="838200" y="1825625"/>
            <a:ext cx="5257800" cy="4351338"/>
          </a:xfrm>
        </p:spPr>
        <p:txBody>
          <a:bodyPr/>
          <a:lstStyle/>
          <a:p>
            <a:r>
              <a:rPr lang="en-US" dirty="0"/>
              <a:t>Masters and PhD on Artificial Intelligence and Machine Learning</a:t>
            </a:r>
          </a:p>
          <a:p>
            <a:r>
              <a:rPr lang="en-US" dirty="0"/>
              <a:t>Researcher at IT Aveiro</a:t>
            </a:r>
          </a:p>
          <a:p>
            <a:r>
              <a:rPr lang="en-US" dirty="0"/>
              <a:t>Areas of interest: Artificial Intelligence, Machine Learning, text mining, stream mining, IoT, M2M, ...</a:t>
            </a:r>
          </a:p>
          <a:p>
            <a:endParaRPr lang="pt-PT" dirty="0"/>
          </a:p>
        </p:txBody>
      </p:sp>
      <p:pic>
        <p:nvPicPr>
          <p:cNvPr id="1026" name="Picture 2">
            <a:extLst>
              <a:ext uri="{FF2B5EF4-FFF2-40B4-BE49-F238E27FC236}">
                <a16:creationId xmlns:a16="http://schemas.microsoft.com/office/drawing/2014/main" id="{6AD07DE2-20AF-1BB8-53FA-D56A8A601E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44872" y="979714"/>
            <a:ext cx="4308928" cy="48985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hlinkClick r:id="rId3"/>
            <a:extLst>
              <a:ext uri="{FF2B5EF4-FFF2-40B4-BE49-F238E27FC236}">
                <a16:creationId xmlns:a16="http://schemas.microsoft.com/office/drawing/2014/main" id="{1D607E96-6111-FBCE-E10C-B25BF8404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6986" y="5389381"/>
            <a:ext cx="1117456" cy="111745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hlinkClick r:id="rId5"/>
            <a:extLst>
              <a:ext uri="{FF2B5EF4-FFF2-40B4-BE49-F238E27FC236}">
                <a16:creationId xmlns:a16="http://schemas.microsoft.com/office/drawing/2014/main" id="{F0AA48F7-3D3D-36DF-CFC9-0BF689E2BC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6032" y="5261954"/>
            <a:ext cx="1487011" cy="14870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hlinkClick r:id="rId7"/>
            <a:extLst>
              <a:ext uri="{FF2B5EF4-FFF2-40B4-BE49-F238E27FC236}">
                <a16:creationId xmlns:a16="http://schemas.microsoft.com/office/drawing/2014/main" id="{7C389691-3B4C-1D5D-41DA-DBF38478958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9517" y="5345508"/>
            <a:ext cx="1181300" cy="11813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a:hlinkClick r:id="rId9"/>
            <a:extLst>
              <a:ext uri="{FF2B5EF4-FFF2-40B4-BE49-F238E27FC236}">
                <a16:creationId xmlns:a16="http://schemas.microsoft.com/office/drawing/2014/main" id="{CB26DC36-6DF3-B018-6B9A-BB93DCF8D36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1043" y="5345508"/>
            <a:ext cx="1404407" cy="1167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3712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fontScale="90000"/>
          </a:bodyPr>
          <a:lstStyle/>
          <a:p>
            <a:r>
              <a:rPr lang="en-US" sz="5400" dirty="0"/>
              <a:t>Data cleaning/ transformation</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4" r="16037"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9062103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393601-6FB9-9939-3F5E-991AA87E08EE}"/>
              </a:ext>
            </a:extLst>
          </p:cNvPr>
          <p:cNvSpPr>
            <a:spLocks noGrp="1"/>
          </p:cNvSpPr>
          <p:nvPr>
            <p:ph type="title"/>
          </p:nvPr>
        </p:nvSpPr>
        <p:spPr/>
        <p:txBody>
          <a:bodyPr/>
          <a:lstStyle/>
          <a:p>
            <a:r>
              <a:rPr lang="en-GB" dirty="0"/>
              <a:t>Bad Data…</a:t>
            </a:r>
          </a:p>
        </p:txBody>
      </p:sp>
      <p:sp>
        <p:nvSpPr>
          <p:cNvPr id="3" name="Marcador de Posição de Conteúdo 2">
            <a:extLst>
              <a:ext uri="{FF2B5EF4-FFF2-40B4-BE49-F238E27FC236}">
                <a16:creationId xmlns:a16="http://schemas.microsoft.com/office/drawing/2014/main" id="{17A09244-A251-9193-EA3E-51ACF821B280}"/>
              </a:ext>
            </a:extLst>
          </p:cNvPr>
          <p:cNvSpPr>
            <a:spLocks noGrp="1"/>
          </p:cNvSpPr>
          <p:nvPr>
            <p:ph idx="1"/>
          </p:nvPr>
        </p:nvSpPr>
        <p:spPr>
          <a:xfrm>
            <a:off x="838200" y="1825625"/>
            <a:ext cx="5257800" cy="4351338"/>
          </a:xfrm>
        </p:spPr>
        <p:txBody>
          <a:bodyPr/>
          <a:lstStyle/>
          <a:p>
            <a:r>
              <a:rPr lang="en-US" sz="3600" dirty="0"/>
              <a:t>Bad data is not criminal:</a:t>
            </a:r>
          </a:p>
          <a:p>
            <a:pPr lvl="1"/>
            <a:r>
              <a:rPr lang="en-US" sz="3200" dirty="0"/>
              <a:t>Mislabel or missing data</a:t>
            </a:r>
          </a:p>
          <a:p>
            <a:pPr lvl="1"/>
            <a:r>
              <a:rPr lang="en-US" sz="3200" dirty="0"/>
              <a:t>Redundant data</a:t>
            </a:r>
          </a:p>
          <a:p>
            <a:pPr lvl="1"/>
            <a:r>
              <a:rPr lang="en-US" sz="3200" dirty="0"/>
              <a:t>Outliers</a:t>
            </a:r>
          </a:p>
          <a:p>
            <a:endParaRPr lang="pt-PT" dirty="0"/>
          </a:p>
        </p:txBody>
      </p:sp>
      <p:pic>
        <p:nvPicPr>
          <p:cNvPr id="1026" name="Picture 2">
            <a:extLst>
              <a:ext uri="{FF2B5EF4-FFF2-40B4-BE49-F238E27FC236}">
                <a16:creationId xmlns:a16="http://schemas.microsoft.com/office/drawing/2014/main" id="{2D3C19BD-959D-4F32-EA4D-97300B8FC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28887"/>
            <a:ext cx="6096000" cy="1800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0678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425FCF-3349-5F6F-5C72-E2328C2A5613}"/>
              </a:ext>
            </a:extLst>
          </p:cNvPr>
          <p:cNvSpPr>
            <a:spLocks noGrp="1"/>
          </p:cNvSpPr>
          <p:nvPr>
            <p:ph type="title"/>
          </p:nvPr>
        </p:nvSpPr>
        <p:spPr/>
        <p:txBody>
          <a:bodyPr/>
          <a:lstStyle/>
          <a:p>
            <a:r>
              <a:rPr lang="en-GB" dirty="0"/>
              <a:t>Missing Data</a:t>
            </a:r>
          </a:p>
        </p:txBody>
      </p:sp>
      <p:sp>
        <p:nvSpPr>
          <p:cNvPr id="3" name="Marcador de Posição de Conteúdo 2">
            <a:extLst>
              <a:ext uri="{FF2B5EF4-FFF2-40B4-BE49-F238E27FC236}">
                <a16:creationId xmlns:a16="http://schemas.microsoft.com/office/drawing/2014/main" id="{6E75DA9F-72D7-4A3E-C318-92C5CE56C70A}"/>
              </a:ext>
            </a:extLst>
          </p:cNvPr>
          <p:cNvSpPr>
            <a:spLocks noGrp="1"/>
          </p:cNvSpPr>
          <p:nvPr>
            <p:ph idx="1"/>
          </p:nvPr>
        </p:nvSpPr>
        <p:spPr>
          <a:xfrm>
            <a:off x="838200" y="1825625"/>
            <a:ext cx="5257800" cy="4351338"/>
          </a:xfrm>
        </p:spPr>
        <p:txBody>
          <a:bodyPr>
            <a:normAutofit fontScale="92500" lnSpcReduction="20000"/>
          </a:bodyPr>
          <a:lstStyle/>
          <a:p>
            <a:r>
              <a:rPr lang="en-US" sz="3600" dirty="0"/>
              <a:t>When a feature has more than 90% examples missing, just drop it.</a:t>
            </a:r>
          </a:p>
          <a:p>
            <a:r>
              <a:rPr lang="en-US" sz="3600" dirty="0"/>
              <a:t>Replacement strategies:</a:t>
            </a:r>
          </a:p>
          <a:p>
            <a:pPr lvl="1"/>
            <a:r>
              <a:rPr lang="en-US" sz="3200" dirty="0"/>
              <a:t>Replace with a computed value:</a:t>
            </a:r>
          </a:p>
          <a:p>
            <a:pPr lvl="2"/>
            <a:r>
              <a:rPr lang="en-US" sz="2800" dirty="0"/>
              <a:t>Mean, median, most common</a:t>
            </a:r>
          </a:p>
          <a:p>
            <a:pPr lvl="2"/>
            <a:r>
              <a:rPr lang="en-US" sz="2800" dirty="0"/>
              <a:t>Value outside of range</a:t>
            </a:r>
          </a:p>
          <a:p>
            <a:pPr lvl="2"/>
            <a:r>
              <a:rPr lang="en-US" sz="2800" dirty="0"/>
              <a:t>∅</a:t>
            </a:r>
          </a:p>
          <a:p>
            <a:pPr lvl="1"/>
            <a:r>
              <a:rPr lang="en-US" sz="3200" dirty="0"/>
              <a:t>Interpolate missing value</a:t>
            </a:r>
          </a:p>
        </p:txBody>
      </p:sp>
      <p:pic>
        <p:nvPicPr>
          <p:cNvPr id="2050" name="Picture 2">
            <a:extLst>
              <a:ext uri="{FF2B5EF4-FFF2-40B4-BE49-F238E27FC236}">
                <a16:creationId xmlns:a16="http://schemas.microsoft.com/office/drawing/2014/main" id="{C4E8F59C-4DA1-E49F-9660-3B94429DE9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2775" y="2024062"/>
            <a:ext cx="4391025" cy="280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266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623C1A-15EC-A90F-4239-DEC3D821A478}"/>
              </a:ext>
            </a:extLst>
          </p:cNvPr>
          <p:cNvSpPr>
            <a:spLocks noGrp="1"/>
          </p:cNvSpPr>
          <p:nvPr>
            <p:ph type="title"/>
          </p:nvPr>
        </p:nvSpPr>
        <p:spPr/>
        <p:txBody>
          <a:bodyPr/>
          <a:lstStyle/>
          <a:p>
            <a:r>
              <a:rPr lang="en-GB" dirty="0"/>
              <a:t>Outliers</a:t>
            </a:r>
          </a:p>
        </p:txBody>
      </p:sp>
      <p:sp>
        <p:nvSpPr>
          <p:cNvPr id="3" name="Marcador de Posição de Conteúdo 2">
            <a:extLst>
              <a:ext uri="{FF2B5EF4-FFF2-40B4-BE49-F238E27FC236}">
                <a16:creationId xmlns:a16="http://schemas.microsoft.com/office/drawing/2014/main" id="{4E85973F-65F9-48A0-32CC-8733D0505757}"/>
              </a:ext>
            </a:extLst>
          </p:cNvPr>
          <p:cNvSpPr>
            <a:spLocks noGrp="1"/>
          </p:cNvSpPr>
          <p:nvPr>
            <p:ph idx="1"/>
          </p:nvPr>
        </p:nvSpPr>
        <p:spPr>
          <a:xfrm>
            <a:off x="838199" y="1825625"/>
            <a:ext cx="8750643" cy="4351338"/>
          </a:xfrm>
        </p:spPr>
        <p:txBody>
          <a:bodyPr/>
          <a:lstStyle/>
          <a:p>
            <a:r>
              <a:rPr lang="en-US" sz="3200" dirty="0"/>
              <a:t>Plot examples and manual remove outliers (small datasets)</a:t>
            </a:r>
          </a:p>
          <a:p>
            <a:r>
              <a:rPr lang="en-US" sz="3200" dirty="0"/>
              <a:t>Remove [1%, 5%, 10%] of the extremes</a:t>
            </a:r>
          </a:p>
          <a:p>
            <a:r>
              <a:rPr lang="en-US" sz="3200" dirty="0"/>
              <a:t>Use unsupervised learning methods to cluster data</a:t>
            </a:r>
          </a:p>
          <a:p>
            <a:endParaRPr lang="pt-PT" dirty="0"/>
          </a:p>
        </p:txBody>
      </p:sp>
      <p:pic>
        <p:nvPicPr>
          <p:cNvPr id="3074" name="Picture 2">
            <a:extLst>
              <a:ext uri="{FF2B5EF4-FFF2-40B4-BE49-F238E27FC236}">
                <a16:creationId xmlns:a16="http://schemas.microsoft.com/office/drawing/2014/main" id="{C1BF442E-E90D-E31D-3246-F3ABD8F9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39217" y="4397375"/>
            <a:ext cx="7048500" cy="209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817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A58872-0DA7-790F-A7B6-3ADAC39B2E4B}"/>
              </a:ext>
            </a:extLst>
          </p:cNvPr>
          <p:cNvSpPr>
            <a:spLocks noGrp="1"/>
          </p:cNvSpPr>
          <p:nvPr>
            <p:ph type="title"/>
          </p:nvPr>
        </p:nvSpPr>
        <p:spPr/>
        <p:txBody>
          <a:bodyPr/>
          <a:lstStyle/>
          <a:p>
            <a:r>
              <a:rPr lang="en-GB" dirty="0"/>
              <a:t>Data Normalization</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DBA73BC3-21C5-9C30-0FCE-F80759922CB3}"/>
                  </a:ext>
                </a:extLst>
              </p:cNvPr>
              <p:cNvSpPr>
                <a:spLocks noGrp="1"/>
              </p:cNvSpPr>
              <p:nvPr>
                <p:ph idx="1"/>
              </p:nvPr>
            </p:nvSpPr>
            <p:spPr>
              <a:xfrm>
                <a:off x="838200" y="1825625"/>
                <a:ext cx="5105400" cy="4351338"/>
              </a:xfrm>
            </p:spPr>
            <p:txBody>
              <a:bodyPr/>
              <a:lstStyle/>
              <a:p>
                <a:r>
                  <a:rPr lang="en-GB" dirty="0"/>
                  <a:t>Rescaling (min-max normalization)</a:t>
                </a:r>
              </a:p>
              <a:p>
                <a14:m>
                  <m:oMath xmlns:m="http://schemas.openxmlformats.org/officeDocument/2006/math">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𝑖</m:t>
                        </m:r>
                      </m:sub>
                    </m:sSub>
                    <m:r>
                      <a:rPr lang="pt-PT" b="0" i="1" smtClean="0">
                        <a:latin typeface="Cambria Math" panose="02040503050406030204" pitchFamily="18" charset="0"/>
                      </a:rPr>
                      <m:t>=</m:t>
                    </m:r>
                    <m:f>
                      <m:fPr>
                        <m:ctrlPr>
                          <a:rPr lang="pt-PT" b="0" i="1" smtClean="0">
                            <a:latin typeface="Cambria Math" panose="02040503050406030204" pitchFamily="18" charset="0"/>
                          </a:rPr>
                        </m:ctrlPr>
                      </m:fPr>
                      <m:num>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𝑖</m:t>
                            </m:r>
                          </m:sub>
                        </m:sSub>
                        <m:r>
                          <a:rPr lang="pt-PT" b="0" i="1" smtClean="0">
                            <a:latin typeface="Cambria Math" panose="02040503050406030204" pitchFamily="18" charset="0"/>
                          </a:rPr>
                          <m:t>−</m:t>
                        </m:r>
                        <m:r>
                          <m:rPr>
                            <m:sty m:val="p"/>
                          </m:rPr>
                          <a:rPr lang="pt-PT" b="0" i="0" smtClean="0">
                            <a:latin typeface="Cambria Math" panose="02040503050406030204" pitchFamily="18" charset="0"/>
                          </a:rPr>
                          <m:t>min</m:t>
                        </m:r>
                        <m:r>
                          <a:rPr lang="pt-PT" b="0" i="1" smtClean="0">
                            <a:latin typeface="Cambria Math" panose="02040503050406030204" pitchFamily="18" charset="0"/>
                          </a:rPr>
                          <m:t>⁡(</m:t>
                        </m:r>
                        <m:r>
                          <a:rPr lang="pt-PT" b="0" i="1" smtClean="0">
                            <a:latin typeface="Cambria Math" panose="02040503050406030204" pitchFamily="18" charset="0"/>
                          </a:rPr>
                          <m:t>𝑥</m:t>
                        </m:r>
                        <m:r>
                          <a:rPr lang="pt-PT" b="0" i="1" smtClean="0">
                            <a:latin typeface="Cambria Math" panose="02040503050406030204" pitchFamily="18" charset="0"/>
                          </a:rPr>
                          <m:t>)</m:t>
                        </m:r>
                      </m:num>
                      <m:den>
                        <m:func>
                          <m:funcPr>
                            <m:ctrlPr>
                              <a:rPr lang="pt-PT" b="0" i="1" smtClean="0">
                                <a:latin typeface="Cambria Math" panose="02040503050406030204" pitchFamily="18" charset="0"/>
                              </a:rPr>
                            </m:ctrlPr>
                          </m:funcPr>
                          <m:fName>
                            <m:r>
                              <m:rPr>
                                <m:sty m:val="p"/>
                              </m:rPr>
                              <a:rPr lang="pt-PT" b="0" i="0" smtClean="0">
                                <a:latin typeface="Cambria Math" panose="02040503050406030204" pitchFamily="18" charset="0"/>
                              </a:rPr>
                              <m:t>max</m:t>
                            </m:r>
                          </m:fName>
                          <m:e>
                            <m:d>
                              <m:dPr>
                                <m:ctrlPr>
                                  <a:rPr lang="pt-PT" b="0" i="1" smtClean="0">
                                    <a:latin typeface="Cambria Math" panose="02040503050406030204" pitchFamily="18" charset="0"/>
                                  </a:rPr>
                                </m:ctrlPr>
                              </m:dPr>
                              <m:e>
                                <m:r>
                                  <a:rPr lang="pt-PT" b="0" i="1" smtClean="0">
                                    <a:latin typeface="Cambria Math" panose="02040503050406030204" pitchFamily="18" charset="0"/>
                                  </a:rPr>
                                  <m:t>𝑥</m:t>
                                </m:r>
                              </m:e>
                            </m:d>
                          </m:e>
                        </m:func>
                        <m:r>
                          <a:rPr lang="pt-PT" b="0" i="1" smtClean="0">
                            <a:latin typeface="Cambria Math" panose="02040503050406030204" pitchFamily="18" charset="0"/>
                          </a:rPr>
                          <m:t>−</m:t>
                        </m:r>
                        <m:r>
                          <m:rPr>
                            <m:sty m:val="p"/>
                          </m:rPr>
                          <a:rPr lang="pt-PT" b="0" i="0" smtClean="0">
                            <a:latin typeface="Cambria Math" panose="02040503050406030204" pitchFamily="18" charset="0"/>
                          </a:rPr>
                          <m:t>min</m:t>
                        </m:r>
                        <m:r>
                          <a:rPr lang="pt-PT" b="0" i="1" smtClean="0">
                            <a:latin typeface="Cambria Math" panose="02040503050406030204" pitchFamily="18" charset="0"/>
                          </a:rPr>
                          <m:t>⁡(</m:t>
                        </m:r>
                        <m:r>
                          <a:rPr lang="pt-PT" b="0" i="1" smtClean="0">
                            <a:latin typeface="Cambria Math" panose="02040503050406030204" pitchFamily="18" charset="0"/>
                          </a:rPr>
                          <m:t>𝑥</m:t>
                        </m:r>
                        <m:r>
                          <a:rPr lang="pt-PT" b="0" i="1" smtClean="0">
                            <a:latin typeface="Cambria Math" panose="02040503050406030204" pitchFamily="18" charset="0"/>
                          </a:rPr>
                          <m:t>)</m:t>
                        </m:r>
                      </m:den>
                    </m:f>
                  </m:oMath>
                </a14:m>
                <a:endParaRPr lang="en-GB" dirty="0"/>
              </a:p>
              <a:p>
                <a:endParaRPr lang="en-GB" dirty="0"/>
              </a:p>
              <a:p>
                <a:r>
                  <a:rPr lang="en-GB" dirty="0"/>
                  <a:t>Standardization</a:t>
                </a:r>
              </a:p>
              <a:p>
                <a14:m>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𝑖</m:t>
                        </m:r>
                      </m:sub>
                    </m:sSub>
                    <m:r>
                      <a:rPr lang="pt-PT" b="0" i="1" smtClean="0">
                        <a:latin typeface="Cambria Math" panose="02040503050406030204" pitchFamily="18" charset="0"/>
                      </a:rPr>
                      <m:t>=</m:t>
                    </m:r>
                    <m:f>
                      <m:fPr>
                        <m:ctrlPr>
                          <a:rPr lang="pt-PT" b="0" i="1" smtClean="0">
                            <a:latin typeface="Cambria Math" panose="02040503050406030204" pitchFamily="18" charset="0"/>
                          </a:rPr>
                        </m:ctrlPr>
                      </m:fPr>
                      <m:num>
                        <m:sSub>
                          <m:sSubPr>
                            <m:ctrlPr>
                              <a:rPr lang="pt-PT" b="0" i="1" smtClean="0">
                                <a:latin typeface="Cambria Math" panose="02040503050406030204" pitchFamily="18" charset="0"/>
                              </a:rPr>
                            </m:ctrlPr>
                          </m:sSubPr>
                          <m:e>
                            <m:r>
                              <a:rPr lang="pt-PT" b="0" i="1" smtClean="0">
                                <a:latin typeface="Cambria Math" panose="02040503050406030204" pitchFamily="18" charset="0"/>
                              </a:rPr>
                              <m:t>𝑥</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𝜇</m:t>
                            </m:r>
                          </m:sub>
                        </m:sSub>
                      </m:num>
                      <m:den>
                        <m:r>
                          <a:rPr lang="pt-PT" b="0" i="1" smtClean="0">
                            <a:latin typeface="Cambria Math" panose="02040503050406030204" pitchFamily="18" charset="0"/>
                            <a:ea typeface="Cambria Math" panose="02040503050406030204" pitchFamily="18" charset="0"/>
                          </a:rPr>
                          <m:t>𝜎</m:t>
                        </m:r>
                      </m:den>
                    </m:f>
                  </m:oMath>
                </a14:m>
                <a:endParaRPr lang="en-GB" dirty="0"/>
              </a:p>
              <a:p>
                <a:endParaRPr lang="pt-PT" dirty="0"/>
              </a:p>
            </p:txBody>
          </p:sp>
        </mc:Choice>
        <mc:Fallback xmlns="">
          <p:sp>
            <p:nvSpPr>
              <p:cNvPr id="3" name="Marcador de Posição de Conteúdo 2">
                <a:extLst>
                  <a:ext uri="{FF2B5EF4-FFF2-40B4-BE49-F238E27FC236}">
                    <a16:creationId xmlns:a16="http://schemas.microsoft.com/office/drawing/2014/main" id="{DBA73BC3-21C5-9C30-0FCE-F80759922CB3}"/>
                  </a:ext>
                </a:extLst>
              </p:cNvPr>
              <p:cNvSpPr>
                <a:spLocks noGrp="1" noRot="1" noChangeAspect="1" noMove="1" noResize="1" noEditPoints="1" noAdjustHandles="1" noChangeArrowheads="1" noChangeShapeType="1" noTextEdit="1"/>
              </p:cNvSpPr>
              <p:nvPr>
                <p:ph idx="1"/>
              </p:nvPr>
            </p:nvSpPr>
            <p:spPr>
              <a:xfrm>
                <a:off x="838200" y="1825625"/>
                <a:ext cx="5105400" cy="4351338"/>
              </a:xfrm>
              <a:blipFill>
                <a:blip r:embed="rId2"/>
                <a:stretch>
                  <a:fillRect l="-2151" t="-2241"/>
                </a:stretch>
              </a:blipFill>
            </p:spPr>
            <p:txBody>
              <a:bodyPr/>
              <a:lstStyle/>
              <a:p>
                <a:r>
                  <a:rPr lang="pt-PT">
                    <a:noFill/>
                  </a:rPr>
                  <a:t> </a:t>
                </a:r>
              </a:p>
            </p:txBody>
          </p:sp>
        </mc:Fallback>
      </mc:AlternateContent>
      <p:pic>
        <p:nvPicPr>
          <p:cNvPr id="4098" name="Picture 2">
            <a:extLst>
              <a:ext uri="{FF2B5EF4-FFF2-40B4-BE49-F238E27FC236}">
                <a16:creationId xmlns:a16="http://schemas.microsoft.com/office/drawing/2014/main" id="{672D78AF-9E8C-3498-153A-6FCA41AEE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7375" y="1928812"/>
            <a:ext cx="5686425"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4261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A0D28D-6CDA-B984-37FC-CA3188FA2AF7}"/>
              </a:ext>
            </a:extLst>
          </p:cNvPr>
          <p:cNvSpPr>
            <a:spLocks noGrp="1"/>
          </p:cNvSpPr>
          <p:nvPr>
            <p:ph type="title"/>
          </p:nvPr>
        </p:nvSpPr>
        <p:spPr/>
        <p:txBody>
          <a:bodyPr/>
          <a:lstStyle/>
          <a:p>
            <a:r>
              <a:rPr lang="en-GB" dirty="0"/>
              <a:t>Expand/Reduce Features</a:t>
            </a:r>
          </a:p>
        </p:txBody>
      </p:sp>
      <p:sp>
        <p:nvSpPr>
          <p:cNvPr id="3" name="Marcador de Posição de Conteúdo 2">
            <a:extLst>
              <a:ext uri="{FF2B5EF4-FFF2-40B4-BE49-F238E27FC236}">
                <a16:creationId xmlns:a16="http://schemas.microsoft.com/office/drawing/2014/main" id="{7DE38E98-29CE-EAF6-0F5A-48D825F76122}"/>
              </a:ext>
            </a:extLst>
          </p:cNvPr>
          <p:cNvSpPr>
            <a:spLocks noGrp="1"/>
          </p:cNvSpPr>
          <p:nvPr>
            <p:ph idx="1"/>
          </p:nvPr>
        </p:nvSpPr>
        <p:spPr>
          <a:xfrm>
            <a:off x="838200" y="1825625"/>
            <a:ext cx="5257800" cy="4351338"/>
          </a:xfrm>
        </p:spPr>
        <p:txBody>
          <a:bodyPr/>
          <a:lstStyle/>
          <a:p>
            <a:r>
              <a:rPr lang="en-GB" dirty="0"/>
              <a:t>Polynomial expansion</a:t>
            </a:r>
          </a:p>
          <a:p>
            <a:r>
              <a:rPr lang="en-GB" dirty="0"/>
              <a:t>PCA</a:t>
            </a:r>
          </a:p>
        </p:txBody>
      </p:sp>
      <p:pic>
        <p:nvPicPr>
          <p:cNvPr id="5122" name="Picture 2">
            <a:extLst>
              <a:ext uri="{FF2B5EF4-FFF2-40B4-BE49-F238E27FC236}">
                <a16:creationId xmlns:a16="http://schemas.microsoft.com/office/drawing/2014/main" id="{1078E0C0-F989-A1C5-6425-58200F145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5750" y="3606800"/>
            <a:ext cx="8096250" cy="2886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43308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000" dirty="0"/>
              <a:t>Machine Learning</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4" r="16036"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391877041"/>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506D995-A6A5-48FE-D06C-58E95D0609D0}"/>
              </a:ext>
            </a:extLst>
          </p:cNvPr>
          <p:cNvSpPr>
            <a:spLocks noGrp="1"/>
          </p:cNvSpPr>
          <p:nvPr>
            <p:ph type="title"/>
          </p:nvPr>
        </p:nvSpPr>
        <p:spPr/>
        <p:txBody>
          <a:bodyPr/>
          <a:lstStyle/>
          <a:p>
            <a:r>
              <a:rPr lang="en-GB" dirty="0"/>
              <a:t>Taxonomies</a:t>
            </a:r>
          </a:p>
        </p:txBody>
      </p:sp>
      <p:pic>
        <p:nvPicPr>
          <p:cNvPr id="6146" name="Picture 2">
            <a:extLst>
              <a:ext uri="{FF2B5EF4-FFF2-40B4-BE49-F238E27FC236}">
                <a16:creationId xmlns:a16="http://schemas.microsoft.com/office/drawing/2014/main" id="{05CFD81F-27EE-46AA-48DB-8F1CF40F86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5612" y="1971675"/>
            <a:ext cx="62007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1220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CDE70C-DCEF-2E23-0CBF-494DC59A3717}"/>
              </a:ext>
            </a:extLst>
          </p:cNvPr>
          <p:cNvSpPr>
            <a:spLocks noGrp="1"/>
          </p:cNvSpPr>
          <p:nvPr>
            <p:ph type="title"/>
          </p:nvPr>
        </p:nvSpPr>
        <p:spPr/>
        <p:txBody>
          <a:bodyPr/>
          <a:lstStyle/>
          <a:p>
            <a:r>
              <a:rPr lang="en-GB" dirty="0"/>
              <a:t>Taxonomies</a:t>
            </a:r>
          </a:p>
        </p:txBody>
      </p:sp>
      <p:pic>
        <p:nvPicPr>
          <p:cNvPr id="7170" name="Picture 2">
            <a:extLst>
              <a:ext uri="{FF2B5EF4-FFF2-40B4-BE49-F238E27FC236}">
                <a16:creationId xmlns:a16="http://schemas.microsoft.com/office/drawing/2014/main" id="{7A856297-6ECD-D5B3-47C2-C344F1F6B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105025"/>
            <a:ext cx="5275384" cy="3600449"/>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a:extLst>
              <a:ext uri="{FF2B5EF4-FFF2-40B4-BE49-F238E27FC236}">
                <a16:creationId xmlns:a16="http://schemas.microsoft.com/office/drawing/2014/main" id="{32FA0F80-BABD-1CB9-6C90-F836DF3094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49142" y="2647950"/>
            <a:ext cx="3904658" cy="2514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7312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92320B-2190-053F-44E7-120C2C7D4DFA}"/>
              </a:ext>
            </a:extLst>
          </p:cNvPr>
          <p:cNvSpPr>
            <a:spLocks noGrp="1"/>
          </p:cNvSpPr>
          <p:nvPr>
            <p:ph type="title"/>
          </p:nvPr>
        </p:nvSpPr>
        <p:spPr/>
        <p:txBody>
          <a:bodyPr/>
          <a:lstStyle/>
          <a:p>
            <a:r>
              <a:rPr lang="en-GB" dirty="0"/>
              <a:t>Limitations</a:t>
            </a:r>
          </a:p>
        </p:txBody>
      </p:sp>
      <p:pic>
        <p:nvPicPr>
          <p:cNvPr id="8194" name="Picture 2">
            <a:extLst>
              <a:ext uri="{FF2B5EF4-FFF2-40B4-BE49-F238E27FC236}">
                <a16:creationId xmlns:a16="http://schemas.microsoft.com/office/drawing/2014/main" id="{BB6B1FB0-0793-1CF5-60DF-22D268EA1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11608"/>
            <a:ext cx="10448925" cy="471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33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68B63D-F022-22FE-F0E1-FC3AEB557260}"/>
              </a:ext>
            </a:extLst>
          </p:cNvPr>
          <p:cNvSpPr>
            <a:spLocks noGrp="1"/>
          </p:cNvSpPr>
          <p:nvPr>
            <p:ph type="title"/>
          </p:nvPr>
        </p:nvSpPr>
        <p:spPr>
          <a:xfrm>
            <a:off x="640080" y="325369"/>
            <a:ext cx="4368602" cy="1956841"/>
          </a:xfrm>
        </p:spPr>
        <p:txBody>
          <a:bodyPr anchor="b">
            <a:normAutofit/>
          </a:bodyPr>
          <a:lstStyle/>
          <a:p>
            <a:r>
              <a:rPr lang="en-US" sz="4600" dirty="0"/>
              <a:t>Why Use Python in Power BI?</a:t>
            </a:r>
            <a:endParaRPr lang="pt-PT" sz="4600" dirty="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Marcador de Posição de Conteúdo 2">
            <a:extLst>
              <a:ext uri="{FF2B5EF4-FFF2-40B4-BE49-F238E27FC236}">
                <a16:creationId xmlns:a16="http://schemas.microsoft.com/office/drawing/2014/main" id="{94A15991-5C15-F401-B055-5496E19B5961}"/>
              </a:ext>
            </a:extLst>
          </p:cNvPr>
          <p:cNvSpPr>
            <a:spLocks noGrp="1"/>
          </p:cNvSpPr>
          <p:nvPr>
            <p:ph idx="1"/>
          </p:nvPr>
        </p:nvSpPr>
        <p:spPr>
          <a:xfrm>
            <a:off x="640080" y="2872899"/>
            <a:ext cx="4243589" cy="3320668"/>
          </a:xfrm>
        </p:spPr>
        <p:txBody>
          <a:bodyPr>
            <a:normAutofit/>
          </a:bodyPr>
          <a:lstStyle/>
          <a:p>
            <a:r>
              <a:rPr lang="en-US" sz="2200"/>
              <a:t>Using Python with Power BI introduces a whole new set of possibilities for working with data. Python turns Power BI into a platform that can do almost anything.</a:t>
            </a:r>
            <a:endParaRPr lang="pt-PT" sz="2200"/>
          </a:p>
        </p:txBody>
      </p:sp>
      <p:pic>
        <p:nvPicPr>
          <p:cNvPr id="5" name="Imagem 4">
            <a:extLst>
              <a:ext uri="{FF2B5EF4-FFF2-40B4-BE49-F238E27FC236}">
                <a16:creationId xmlns:a16="http://schemas.microsoft.com/office/drawing/2014/main" id="{A0C45258-7E66-24D2-F598-98CE2C7D043E}"/>
              </a:ext>
            </a:extLst>
          </p:cNvPr>
          <p:cNvPicPr>
            <a:picLocks noChangeAspect="1"/>
          </p:cNvPicPr>
          <p:nvPr/>
        </p:nvPicPr>
        <p:blipFill rotWithShape="1">
          <a:blip r:embed="rId2">
            <a:extLst>
              <a:ext uri="{28A0092B-C50C-407E-A947-70E740481C1C}">
                <a14:useLocalDpi xmlns:a14="http://schemas.microsoft.com/office/drawing/2010/main" val="0"/>
              </a:ext>
            </a:extLst>
          </a:blip>
          <a:srcRect l="12225" r="1681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1579012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50E0C0-4DF6-A3C6-52B2-C6F73439900C}"/>
              </a:ext>
            </a:extLst>
          </p:cNvPr>
          <p:cNvSpPr>
            <a:spLocks noGrp="1"/>
          </p:cNvSpPr>
          <p:nvPr>
            <p:ph type="title"/>
          </p:nvPr>
        </p:nvSpPr>
        <p:spPr/>
        <p:txBody>
          <a:bodyPr/>
          <a:lstStyle/>
          <a:p>
            <a:r>
              <a:rPr lang="en-GB" dirty="0"/>
              <a:t>Limitations</a:t>
            </a:r>
          </a:p>
        </p:txBody>
      </p:sp>
      <p:sp>
        <p:nvSpPr>
          <p:cNvPr id="3" name="Marcador de Posição de Conteúdo 2">
            <a:extLst>
              <a:ext uri="{FF2B5EF4-FFF2-40B4-BE49-F238E27FC236}">
                <a16:creationId xmlns:a16="http://schemas.microsoft.com/office/drawing/2014/main" id="{F87AE105-BDC6-AE0F-8C89-C3A215D8D161}"/>
              </a:ext>
            </a:extLst>
          </p:cNvPr>
          <p:cNvSpPr>
            <a:spLocks noGrp="1"/>
          </p:cNvSpPr>
          <p:nvPr>
            <p:ph idx="1"/>
          </p:nvPr>
        </p:nvSpPr>
        <p:spPr>
          <a:xfrm>
            <a:off x="838200" y="1825625"/>
            <a:ext cx="5257800" cy="4351338"/>
          </a:xfrm>
        </p:spPr>
        <p:txBody>
          <a:bodyPr/>
          <a:lstStyle/>
          <a:p>
            <a:r>
              <a:rPr lang="en-US" dirty="0"/>
              <a:t>Our model is a simplification of reality</a:t>
            </a:r>
          </a:p>
          <a:p>
            <a:endParaRPr lang="en-US" dirty="0"/>
          </a:p>
          <a:p>
            <a:r>
              <a:rPr lang="en-US" dirty="0"/>
              <a:t>Simplification is based on assumptions (model bias)</a:t>
            </a:r>
          </a:p>
          <a:p>
            <a:endParaRPr lang="en-US" dirty="0"/>
          </a:p>
          <a:p>
            <a:r>
              <a:rPr lang="en-US" dirty="0"/>
              <a:t>Assumptions fail in certain situations</a:t>
            </a:r>
          </a:p>
          <a:p>
            <a:pPr marL="0" indent="0">
              <a:buNone/>
            </a:pPr>
            <a:endParaRPr lang="pt-PT" dirty="0"/>
          </a:p>
        </p:txBody>
      </p:sp>
      <p:pic>
        <p:nvPicPr>
          <p:cNvPr id="5" name="Imagem 4" descr="Uma imagem com texto, captura de ecrã, cartão-de-visita&#10;&#10;Descrição gerada automaticamente">
            <a:extLst>
              <a:ext uri="{FF2B5EF4-FFF2-40B4-BE49-F238E27FC236}">
                <a16:creationId xmlns:a16="http://schemas.microsoft.com/office/drawing/2014/main" id="{BB9D5F1B-E42B-0899-3081-F84367D001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4481" y="1504950"/>
            <a:ext cx="6207519" cy="3848100"/>
          </a:xfrm>
          <a:prstGeom prst="rect">
            <a:avLst/>
          </a:prstGeom>
        </p:spPr>
      </p:pic>
    </p:spTree>
    <p:extLst>
      <p:ext uri="{BB962C8B-B14F-4D97-AF65-F5344CB8AC3E}">
        <p14:creationId xmlns:p14="http://schemas.microsoft.com/office/powerpoint/2010/main" val="3436902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B36AC0-F55A-8392-3791-DC9A2E567781}"/>
              </a:ext>
            </a:extLst>
          </p:cNvPr>
          <p:cNvSpPr>
            <a:spLocks noGrp="1"/>
          </p:cNvSpPr>
          <p:nvPr>
            <p:ph type="title"/>
          </p:nvPr>
        </p:nvSpPr>
        <p:spPr/>
        <p:txBody>
          <a:bodyPr/>
          <a:lstStyle/>
          <a:p>
            <a:r>
              <a:rPr lang="en-GB" dirty="0"/>
              <a:t>Bias and Variance</a:t>
            </a:r>
          </a:p>
        </p:txBody>
      </p:sp>
      <p:pic>
        <p:nvPicPr>
          <p:cNvPr id="9218" name="Picture 2">
            <a:extLst>
              <a:ext uri="{FF2B5EF4-FFF2-40B4-BE49-F238E27FC236}">
                <a16:creationId xmlns:a16="http://schemas.microsoft.com/office/drawing/2014/main" id="{0BA170AF-DDD8-AB64-B83C-18233CBB6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4049" y="1690688"/>
            <a:ext cx="5603902" cy="516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49514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66C521-19D1-7D8E-C2EC-02F105A5F6D7}"/>
              </a:ext>
            </a:extLst>
          </p:cNvPr>
          <p:cNvSpPr>
            <a:spLocks noGrp="1"/>
          </p:cNvSpPr>
          <p:nvPr>
            <p:ph type="title"/>
          </p:nvPr>
        </p:nvSpPr>
        <p:spPr/>
        <p:txBody>
          <a:bodyPr/>
          <a:lstStyle/>
          <a:p>
            <a:r>
              <a:rPr lang="en-GB" dirty="0"/>
              <a:t>Training an ML model</a:t>
            </a:r>
          </a:p>
        </p:txBody>
      </p:sp>
      <p:sp>
        <p:nvSpPr>
          <p:cNvPr id="3" name="Marcador de Posição de Conteúdo 2">
            <a:extLst>
              <a:ext uri="{FF2B5EF4-FFF2-40B4-BE49-F238E27FC236}">
                <a16:creationId xmlns:a16="http://schemas.microsoft.com/office/drawing/2014/main" id="{86223E53-E059-99A2-E598-A21E64969307}"/>
              </a:ext>
            </a:extLst>
          </p:cNvPr>
          <p:cNvSpPr>
            <a:spLocks noGrp="1"/>
          </p:cNvSpPr>
          <p:nvPr>
            <p:ph idx="1"/>
          </p:nvPr>
        </p:nvSpPr>
        <p:spPr/>
        <p:txBody>
          <a:bodyPr/>
          <a:lstStyle/>
          <a:p>
            <a:r>
              <a:rPr lang="en-US" dirty="0"/>
              <a:t>There is a lot going on inside the model's code</a:t>
            </a:r>
          </a:p>
          <a:p>
            <a:r>
              <a:rPr lang="en-US" dirty="0"/>
              <a:t>But you do not have to worry about it (most of the time)</a:t>
            </a:r>
          </a:p>
          <a:p>
            <a:pPr lvl="1"/>
            <a:r>
              <a:rPr lang="en-US" dirty="0"/>
              <a:t>Different types of learners (with different assumptions)</a:t>
            </a:r>
          </a:p>
          <a:p>
            <a:pPr lvl="1"/>
            <a:r>
              <a:rPr lang="en-US" dirty="0"/>
              <a:t>Different types of data (numerical, stream, images, stock...)</a:t>
            </a:r>
          </a:p>
          <a:p>
            <a:endParaRPr lang="pt-PT" dirty="0"/>
          </a:p>
        </p:txBody>
      </p:sp>
      <p:pic>
        <p:nvPicPr>
          <p:cNvPr id="10242" name="Picture 2">
            <a:extLst>
              <a:ext uri="{FF2B5EF4-FFF2-40B4-BE49-F238E27FC236}">
                <a16:creationId xmlns:a16="http://schemas.microsoft.com/office/drawing/2014/main" id="{A1FC994F-ABE7-C60D-3523-27748A4CEA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7612" y="3711575"/>
            <a:ext cx="4676775"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9121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70AF72-7143-544E-7CCD-DBFE4933F9BF}"/>
              </a:ext>
            </a:extLst>
          </p:cNvPr>
          <p:cNvSpPr>
            <a:spLocks noGrp="1"/>
          </p:cNvSpPr>
          <p:nvPr>
            <p:ph type="title"/>
          </p:nvPr>
        </p:nvSpPr>
        <p:spPr/>
        <p:txBody>
          <a:bodyPr/>
          <a:lstStyle/>
          <a:p>
            <a:r>
              <a:rPr lang="en-GB" dirty="0"/>
              <a:t>Classification &amp; Regression</a:t>
            </a:r>
          </a:p>
        </p:txBody>
      </p:sp>
      <p:sp>
        <p:nvSpPr>
          <p:cNvPr id="3" name="Marcador de Posição de Conteúdo 2">
            <a:extLst>
              <a:ext uri="{FF2B5EF4-FFF2-40B4-BE49-F238E27FC236}">
                <a16:creationId xmlns:a16="http://schemas.microsoft.com/office/drawing/2014/main" id="{C32ACBA4-796E-DEDC-6D70-1FEB954C4570}"/>
              </a:ext>
            </a:extLst>
          </p:cNvPr>
          <p:cNvSpPr>
            <a:spLocks noGrp="1"/>
          </p:cNvSpPr>
          <p:nvPr>
            <p:ph idx="1"/>
          </p:nvPr>
        </p:nvSpPr>
        <p:spPr/>
        <p:txBody>
          <a:bodyPr/>
          <a:lstStyle/>
          <a:p>
            <a:r>
              <a:rPr lang="en-US" dirty="0"/>
              <a:t>Given a labelled dataset learn a model that predicts the label</a:t>
            </a:r>
          </a:p>
          <a:p>
            <a:r>
              <a:rPr lang="en-US" dirty="0"/>
              <a:t>If the label is discrete: </a:t>
            </a:r>
            <a:r>
              <a:rPr lang="en-US" b="1" dirty="0"/>
              <a:t>classification</a:t>
            </a:r>
          </a:p>
          <a:p>
            <a:r>
              <a:rPr lang="en-US" dirty="0"/>
              <a:t>On the other hand: </a:t>
            </a:r>
            <a:r>
              <a:rPr lang="en-US" b="1" dirty="0"/>
              <a:t>regression</a:t>
            </a:r>
            <a:endParaRPr lang="pt-PT" b="1" dirty="0"/>
          </a:p>
        </p:txBody>
      </p:sp>
      <p:pic>
        <p:nvPicPr>
          <p:cNvPr id="11266" name="Picture 2">
            <a:extLst>
              <a:ext uri="{FF2B5EF4-FFF2-40B4-BE49-F238E27FC236}">
                <a16:creationId xmlns:a16="http://schemas.microsoft.com/office/drawing/2014/main" id="{6FD41E14-7679-BF6D-6C12-BE0FDF0081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212" y="3429000"/>
            <a:ext cx="6505575" cy="3196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549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F4A2A6-FC98-3C74-A5E6-D9C219805C66}"/>
              </a:ext>
            </a:extLst>
          </p:cNvPr>
          <p:cNvSpPr>
            <a:spLocks noGrp="1"/>
          </p:cNvSpPr>
          <p:nvPr>
            <p:ph type="title"/>
          </p:nvPr>
        </p:nvSpPr>
        <p:spPr/>
        <p:txBody>
          <a:bodyPr/>
          <a:lstStyle/>
          <a:p>
            <a:r>
              <a:rPr lang="en-GB" dirty="0"/>
              <a:t>Clustering</a:t>
            </a:r>
          </a:p>
        </p:txBody>
      </p:sp>
      <p:sp>
        <p:nvSpPr>
          <p:cNvPr id="3" name="Marcador de Posição de Conteúdo 2">
            <a:extLst>
              <a:ext uri="{FF2B5EF4-FFF2-40B4-BE49-F238E27FC236}">
                <a16:creationId xmlns:a16="http://schemas.microsoft.com/office/drawing/2014/main" id="{707E720E-FFD1-30E6-1F9C-78281AABA1CB}"/>
              </a:ext>
            </a:extLst>
          </p:cNvPr>
          <p:cNvSpPr>
            <a:spLocks noGrp="1"/>
          </p:cNvSpPr>
          <p:nvPr>
            <p:ph idx="1"/>
          </p:nvPr>
        </p:nvSpPr>
        <p:spPr/>
        <p:txBody>
          <a:bodyPr/>
          <a:lstStyle/>
          <a:p>
            <a:r>
              <a:rPr lang="en-US" dirty="0"/>
              <a:t>The dataset does not have any labels</a:t>
            </a:r>
          </a:p>
          <a:p>
            <a:r>
              <a:rPr lang="en-US" dirty="0"/>
              <a:t>Find the major patterns in the examples</a:t>
            </a:r>
          </a:p>
          <a:p>
            <a:endParaRPr lang="pt-PT" dirty="0"/>
          </a:p>
        </p:txBody>
      </p:sp>
      <p:pic>
        <p:nvPicPr>
          <p:cNvPr id="12290" name="Picture 2">
            <a:extLst>
              <a:ext uri="{FF2B5EF4-FFF2-40B4-BE49-F238E27FC236}">
                <a16:creationId xmlns:a16="http://schemas.microsoft.com/office/drawing/2014/main" id="{3206641E-84E2-E378-181C-C274F83AC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2125" y="3378200"/>
            <a:ext cx="8667750" cy="3114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7822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445A02-3D02-4E8C-A122-565BCCDE3579}"/>
              </a:ext>
            </a:extLst>
          </p:cNvPr>
          <p:cNvSpPr>
            <a:spLocks noGrp="1"/>
          </p:cNvSpPr>
          <p:nvPr>
            <p:ph type="title"/>
          </p:nvPr>
        </p:nvSpPr>
        <p:spPr/>
        <p:txBody>
          <a:bodyPr/>
          <a:lstStyle/>
          <a:p>
            <a:r>
              <a:rPr lang="en-GB" dirty="0"/>
              <a:t>Reinforcement Learning</a:t>
            </a:r>
          </a:p>
        </p:txBody>
      </p:sp>
      <p:sp>
        <p:nvSpPr>
          <p:cNvPr id="3" name="Marcador de Posição de Conteúdo 2">
            <a:extLst>
              <a:ext uri="{FF2B5EF4-FFF2-40B4-BE49-F238E27FC236}">
                <a16:creationId xmlns:a16="http://schemas.microsoft.com/office/drawing/2014/main" id="{AC33D183-B493-9184-AE15-331BE11304A6}"/>
              </a:ext>
            </a:extLst>
          </p:cNvPr>
          <p:cNvSpPr>
            <a:spLocks noGrp="1"/>
          </p:cNvSpPr>
          <p:nvPr>
            <p:ph idx="1"/>
          </p:nvPr>
        </p:nvSpPr>
        <p:spPr/>
        <p:txBody>
          <a:bodyPr/>
          <a:lstStyle/>
          <a:p>
            <a:r>
              <a:rPr lang="en-US" b="1" dirty="0"/>
              <a:t>Reinforcement Learning: </a:t>
            </a:r>
            <a:r>
              <a:rPr lang="en-US" dirty="0"/>
              <a:t>enables an agent to learn in an interactive environment by trial and error using feedback from its own actions and experiences.</a:t>
            </a:r>
          </a:p>
          <a:p>
            <a:endParaRPr lang="pt-PT" dirty="0"/>
          </a:p>
        </p:txBody>
      </p:sp>
      <p:pic>
        <p:nvPicPr>
          <p:cNvPr id="13314" name="Picture 2">
            <a:extLst>
              <a:ext uri="{FF2B5EF4-FFF2-40B4-BE49-F238E27FC236}">
                <a16:creationId xmlns:a16="http://schemas.microsoft.com/office/drawing/2014/main" id="{58CBC7F3-D172-C4F9-33A8-21883AB5B3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0" y="3429000"/>
            <a:ext cx="66675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6313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8DD8BC-0DDE-DB62-3472-650A6F140E30}"/>
              </a:ext>
            </a:extLst>
          </p:cNvPr>
          <p:cNvSpPr>
            <a:spLocks noGrp="1"/>
          </p:cNvSpPr>
          <p:nvPr>
            <p:ph type="title"/>
          </p:nvPr>
        </p:nvSpPr>
        <p:spPr/>
        <p:txBody>
          <a:bodyPr/>
          <a:lstStyle/>
          <a:p>
            <a:r>
              <a:rPr lang="en-GB" dirty="0"/>
              <a:t>Model Evaluation</a:t>
            </a:r>
          </a:p>
        </p:txBody>
      </p:sp>
      <p:sp>
        <p:nvSpPr>
          <p:cNvPr id="3" name="Marcador de Posição de Conteúdo 2">
            <a:extLst>
              <a:ext uri="{FF2B5EF4-FFF2-40B4-BE49-F238E27FC236}">
                <a16:creationId xmlns:a16="http://schemas.microsoft.com/office/drawing/2014/main" id="{05F9634E-A74A-81E8-B0DC-F4EA94B6D4AB}"/>
              </a:ext>
            </a:extLst>
          </p:cNvPr>
          <p:cNvSpPr>
            <a:spLocks noGrp="1"/>
          </p:cNvSpPr>
          <p:nvPr>
            <p:ph idx="1"/>
          </p:nvPr>
        </p:nvSpPr>
        <p:spPr>
          <a:xfrm>
            <a:off x="838200" y="1825625"/>
            <a:ext cx="5143500" cy="4351338"/>
          </a:xfrm>
        </p:spPr>
        <p:txBody>
          <a:bodyPr/>
          <a:lstStyle/>
          <a:p>
            <a:r>
              <a:rPr lang="en-GB" dirty="0"/>
              <a:t>Generalization = min(overfitting + underfitting)</a:t>
            </a:r>
          </a:p>
          <a:p>
            <a:r>
              <a:rPr lang="en-GB" dirty="0"/>
              <a:t>Overfitting = high variance</a:t>
            </a:r>
          </a:p>
          <a:p>
            <a:r>
              <a:rPr lang="en-GB" dirty="0"/>
              <a:t>Underfitting = high bias</a:t>
            </a:r>
          </a:p>
          <a:p>
            <a:endParaRPr lang="pt-PT" dirty="0"/>
          </a:p>
        </p:txBody>
      </p:sp>
      <p:pic>
        <p:nvPicPr>
          <p:cNvPr id="14338" name="Picture 2">
            <a:extLst>
              <a:ext uri="{FF2B5EF4-FFF2-40B4-BE49-F238E27FC236}">
                <a16:creationId xmlns:a16="http://schemas.microsoft.com/office/drawing/2014/main" id="{38E570C8-C256-9C42-A7D4-C60B7BEAB4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476500"/>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51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333D32-1147-5C5C-74DF-C7EA2221E9A6}"/>
              </a:ext>
            </a:extLst>
          </p:cNvPr>
          <p:cNvSpPr>
            <a:spLocks noGrp="1"/>
          </p:cNvSpPr>
          <p:nvPr>
            <p:ph type="title"/>
          </p:nvPr>
        </p:nvSpPr>
        <p:spPr/>
        <p:txBody>
          <a:bodyPr/>
          <a:lstStyle/>
          <a:p>
            <a:r>
              <a:rPr lang="en-GB" dirty="0"/>
              <a:t>Validation</a:t>
            </a:r>
          </a:p>
        </p:txBody>
      </p:sp>
      <p:pic>
        <p:nvPicPr>
          <p:cNvPr id="15362" name="Picture 2">
            <a:extLst>
              <a:ext uri="{FF2B5EF4-FFF2-40B4-BE49-F238E27FC236}">
                <a16:creationId xmlns:a16="http://schemas.microsoft.com/office/drawing/2014/main" id="{DA92E357-E3A7-4D62-29D5-7E9C0B1BF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71" y="2135186"/>
            <a:ext cx="3427778" cy="1970089"/>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a:extLst>
              <a:ext uri="{FF2B5EF4-FFF2-40B4-BE49-F238E27FC236}">
                <a16:creationId xmlns:a16="http://schemas.microsoft.com/office/drawing/2014/main" id="{15B23CF9-94D9-1C19-C942-303C9569B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88876"/>
            <a:ext cx="7620000" cy="516912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082CF0EA-087E-C5BD-D87E-A79DA32393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261" y="4549773"/>
            <a:ext cx="2999597" cy="1680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960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8AB017-1EDC-1E79-D851-9D3E9A73BC14}"/>
              </a:ext>
            </a:extLst>
          </p:cNvPr>
          <p:cNvSpPr>
            <a:spLocks noGrp="1"/>
          </p:cNvSpPr>
          <p:nvPr>
            <p:ph type="title"/>
          </p:nvPr>
        </p:nvSpPr>
        <p:spPr/>
        <p:txBody>
          <a:bodyPr/>
          <a:lstStyle/>
          <a:p>
            <a:r>
              <a:rPr lang="en-GB" dirty="0"/>
              <a:t>Metrics</a:t>
            </a:r>
          </a:p>
        </p:txBody>
      </p:sp>
      <p:pic>
        <p:nvPicPr>
          <p:cNvPr id="16386" name="Picture 2">
            <a:extLst>
              <a:ext uri="{FF2B5EF4-FFF2-40B4-BE49-F238E27FC236}">
                <a16:creationId xmlns:a16="http://schemas.microsoft.com/office/drawing/2014/main" id="{32926639-F791-BF79-1A7B-2DF17DE76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3069" y="1690688"/>
            <a:ext cx="6265862" cy="469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6835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Visualization</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5" r="16036"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1143176113"/>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BCE8E-43D4-11A0-3592-E5132C86A7A5}"/>
              </a:ext>
            </a:extLst>
          </p:cNvPr>
          <p:cNvSpPr>
            <a:spLocks noGrp="1"/>
          </p:cNvSpPr>
          <p:nvPr>
            <p:ph type="title"/>
          </p:nvPr>
        </p:nvSpPr>
        <p:spPr/>
        <p:txBody>
          <a:bodyPr/>
          <a:lstStyle/>
          <a:p>
            <a:r>
              <a:rPr lang="en-US" sz="4400" dirty="0"/>
              <a:t>Why Use Python in Power BI?</a:t>
            </a:r>
            <a:endParaRPr lang="pt-PT" dirty="0"/>
          </a:p>
        </p:txBody>
      </p:sp>
      <p:sp>
        <p:nvSpPr>
          <p:cNvPr id="3" name="Marcador de Posição de Conteúdo 2">
            <a:extLst>
              <a:ext uri="{FF2B5EF4-FFF2-40B4-BE49-F238E27FC236}">
                <a16:creationId xmlns:a16="http://schemas.microsoft.com/office/drawing/2014/main" id="{5874AA86-EBC8-73D5-CAED-5E725B9372C2}"/>
              </a:ext>
            </a:extLst>
          </p:cNvPr>
          <p:cNvSpPr>
            <a:spLocks noGrp="1"/>
          </p:cNvSpPr>
          <p:nvPr>
            <p:ph idx="1"/>
          </p:nvPr>
        </p:nvSpPr>
        <p:spPr/>
        <p:txBody>
          <a:bodyPr>
            <a:normAutofit fontScale="47500" lnSpcReduction="20000"/>
          </a:bodyPr>
          <a:lstStyle/>
          <a:p>
            <a:r>
              <a:rPr lang="en-US" sz="4400" b="1" dirty="0"/>
              <a:t>Data cleaning</a:t>
            </a:r>
            <a:r>
              <a:rPr lang="en-US" sz="4400" dirty="0"/>
              <a:t> - you can write Python scripts that automate some of the more repetitive data cleaning tasks that you commonly perform such as removing missing values or correcting date formats.</a:t>
            </a:r>
          </a:p>
          <a:p>
            <a:r>
              <a:rPr lang="en-US" sz="4400" b="1" dirty="0"/>
              <a:t>Data transformation </a:t>
            </a:r>
            <a:r>
              <a:rPr lang="en-US" sz="4400" dirty="0"/>
              <a:t>- Python scripts are helpful for datasets that require more extensive data transformations, which may be slow or cumbersome to do in the Power Query Editor, before they can be imported.</a:t>
            </a:r>
          </a:p>
          <a:p>
            <a:r>
              <a:rPr lang="en-US" sz="4400" b="1" dirty="0"/>
              <a:t>Machine learning </a:t>
            </a:r>
            <a:r>
              <a:rPr lang="en-US" sz="4400" dirty="0"/>
              <a:t>- enriching your data with predictive analytics (such as regression or natural language processing), or unsupervised machine learning tasks like cluster analysis.</a:t>
            </a:r>
          </a:p>
          <a:p>
            <a:r>
              <a:rPr lang="en-US" sz="4400" b="1" dirty="0"/>
              <a:t>Handling of missing data </a:t>
            </a:r>
            <a:r>
              <a:rPr lang="en-US" sz="4400" dirty="0"/>
              <a:t>- Python gives you more options for how you want to handle missing data, such as using machine learning models.</a:t>
            </a:r>
          </a:p>
          <a:p>
            <a:r>
              <a:rPr lang="en-US" sz="4400" b="1" dirty="0"/>
              <a:t>Advanced visualizations </a:t>
            </a:r>
            <a:r>
              <a:rPr lang="en-US" sz="4400" dirty="0"/>
              <a:t>- there is no restriction to the type of visualization you can add to your report when using Python. Add highly complex or customized visualizations without needing to download custom visuals in Power BI.</a:t>
            </a:r>
          </a:p>
          <a:p>
            <a:r>
              <a:rPr lang="en-US" sz="4400" b="1" dirty="0"/>
              <a:t>Connectivity </a:t>
            </a:r>
            <a:r>
              <a:rPr lang="en-US" sz="4400" dirty="0"/>
              <a:t>- Python gives you the ability to connect to almost any data source even if Power BI does not support it as one of its own built-in connections.</a:t>
            </a:r>
          </a:p>
          <a:p>
            <a:endParaRPr lang="pt-PT" dirty="0"/>
          </a:p>
        </p:txBody>
      </p:sp>
    </p:spTree>
    <p:extLst>
      <p:ext uri="{BB962C8B-B14F-4D97-AF65-F5344CB8AC3E}">
        <p14:creationId xmlns:p14="http://schemas.microsoft.com/office/powerpoint/2010/main" val="27261852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63639A02-1129-E54A-DC69-9E7C2E6D1886}"/>
              </a:ext>
            </a:extLst>
          </p:cNvPr>
          <p:cNvSpPr>
            <a:spLocks noGrp="1"/>
          </p:cNvSpPr>
          <p:nvPr>
            <p:ph type="title"/>
          </p:nvPr>
        </p:nvSpPr>
        <p:spPr/>
        <p:txBody>
          <a:bodyPr/>
          <a:lstStyle/>
          <a:p>
            <a:r>
              <a:rPr lang="en-GB" dirty="0"/>
              <a:t>Visualization</a:t>
            </a:r>
          </a:p>
        </p:txBody>
      </p:sp>
      <p:sp>
        <p:nvSpPr>
          <p:cNvPr id="5" name="Marcador de Posição de Conteúdo 4">
            <a:extLst>
              <a:ext uri="{FF2B5EF4-FFF2-40B4-BE49-F238E27FC236}">
                <a16:creationId xmlns:a16="http://schemas.microsoft.com/office/drawing/2014/main" id="{CD63808F-F3D5-6D10-2407-A1C1D9FD89A9}"/>
              </a:ext>
            </a:extLst>
          </p:cNvPr>
          <p:cNvSpPr>
            <a:spLocks noGrp="1"/>
          </p:cNvSpPr>
          <p:nvPr>
            <p:ph idx="1"/>
          </p:nvPr>
        </p:nvSpPr>
        <p:spPr/>
        <p:txBody>
          <a:bodyPr/>
          <a:lstStyle/>
          <a:p>
            <a:r>
              <a:rPr lang="en-GB" dirty="0"/>
              <a:t>Power Bi already support several visualization plots</a:t>
            </a:r>
          </a:p>
          <a:p>
            <a:r>
              <a:rPr lang="en-GB" dirty="0"/>
              <a:t>However, it does not offer the flexibility of several Python libraries, such as Matplotlib and Seaborn</a:t>
            </a:r>
          </a:p>
          <a:p>
            <a:r>
              <a:rPr lang="en-GB" dirty="0"/>
              <a:t>One can easily add Python code to plot data using this libraries</a:t>
            </a:r>
          </a:p>
        </p:txBody>
      </p:sp>
    </p:spTree>
    <p:extLst>
      <p:ext uri="{BB962C8B-B14F-4D97-AF65-F5344CB8AC3E}">
        <p14:creationId xmlns:p14="http://schemas.microsoft.com/office/powerpoint/2010/main" val="33023278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Project</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5" r="16035"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3310818643"/>
      </p:ext>
    </p:extLst>
  </p:cSld>
  <p:clrMapOvr>
    <a:overrideClrMapping bg1="dk1" tx1="lt1" bg2="dk2" tx2="lt2" accent1="accent1" accent2="accent2" accent3="accent3" accent4="accent4" accent5="accent5" accent6="accent6" hlink="hlink" folHlink="folHlink"/>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327E19F-3FDA-FCF6-A645-5B80D2CF5C36}"/>
              </a:ext>
            </a:extLst>
          </p:cNvPr>
          <p:cNvSpPr>
            <a:spLocks noGrp="1"/>
          </p:cNvSpPr>
          <p:nvPr>
            <p:ph type="title"/>
          </p:nvPr>
        </p:nvSpPr>
        <p:spPr/>
        <p:txBody>
          <a:bodyPr/>
          <a:lstStyle/>
          <a:p>
            <a:r>
              <a:rPr lang="pt-PT" dirty="0"/>
              <a:t>Project</a:t>
            </a:r>
          </a:p>
        </p:txBody>
      </p:sp>
      <p:sp>
        <p:nvSpPr>
          <p:cNvPr id="5" name="Marcador de Posição de Conteúdo 4">
            <a:extLst>
              <a:ext uri="{FF2B5EF4-FFF2-40B4-BE49-F238E27FC236}">
                <a16:creationId xmlns:a16="http://schemas.microsoft.com/office/drawing/2014/main" id="{878BC5B3-C3D8-3FCC-51E5-D2FE895DE0E9}"/>
              </a:ext>
            </a:extLst>
          </p:cNvPr>
          <p:cNvSpPr>
            <a:spLocks noGrp="1"/>
          </p:cNvSpPr>
          <p:nvPr>
            <p:ph idx="1"/>
          </p:nvPr>
        </p:nvSpPr>
        <p:spPr/>
        <p:txBody>
          <a:bodyPr/>
          <a:lstStyle/>
          <a:p>
            <a:r>
              <a:rPr lang="en-GB" dirty="0"/>
              <a:t>Load dataset demand.csv</a:t>
            </a:r>
          </a:p>
          <a:p>
            <a:r>
              <a:rPr lang="en-GB" dirty="0"/>
              <a:t>The objective is to predict the number of units sold, based on the available information</a:t>
            </a:r>
          </a:p>
          <a:p>
            <a:r>
              <a:rPr lang="en-GB" b="1" dirty="0"/>
              <a:t>Hint</a:t>
            </a:r>
            <a:r>
              <a:rPr lang="en-GB" dirty="0"/>
              <a:t>: use Machine Learning to predict the value</a:t>
            </a:r>
          </a:p>
          <a:p>
            <a:endParaRPr lang="pt-PT" dirty="0"/>
          </a:p>
        </p:txBody>
      </p:sp>
    </p:spTree>
    <p:extLst>
      <p:ext uri="{BB962C8B-B14F-4D97-AF65-F5344CB8AC3E}">
        <p14:creationId xmlns:p14="http://schemas.microsoft.com/office/powerpoint/2010/main" val="2933197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C996F1-886F-7AC7-78DE-D195B0AEBCE9}"/>
              </a:ext>
            </a:extLst>
          </p:cNvPr>
          <p:cNvSpPr>
            <a:spLocks noGrp="1"/>
          </p:cNvSpPr>
          <p:nvPr>
            <p:ph type="title"/>
          </p:nvPr>
        </p:nvSpPr>
        <p:spPr/>
        <p:txBody>
          <a:bodyPr/>
          <a:lstStyle/>
          <a:p>
            <a:r>
              <a:rPr lang="en-GB" dirty="0"/>
              <a:t>Limitations</a:t>
            </a:r>
          </a:p>
        </p:txBody>
      </p:sp>
      <p:sp>
        <p:nvSpPr>
          <p:cNvPr id="3" name="Marcador de Posição de Conteúdo 2">
            <a:extLst>
              <a:ext uri="{FF2B5EF4-FFF2-40B4-BE49-F238E27FC236}">
                <a16:creationId xmlns:a16="http://schemas.microsoft.com/office/drawing/2014/main" id="{70432886-CB63-EEF8-EBC5-907AEB8CCD7E}"/>
              </a:ext>
            </a:extLst>
          </p:cNvPr>
          <p:cNvSpPr>
            <a:spLocks noGrp="1"/>
          </p:cNvSpPr>
          <p:nvPr>
            <p:ph idx="1"/>
          </p:nvPr>
        </p:nvSpPr>
        <p:spPr/>
        <p:txBody>
          <a:bodyPr>
            <a:normAutofit fontScale="92500" lnSpcReduction="20000"/>
          </a:bodyPr>
          <a:lstStyle/>
          <a:p>
            <a:r>
              <a:rPr lang="en-US" dirty="0"/>
              <a:t>Data sources added with Python must be set to public.</a:t>
            </a:r>
          </a:p>
          <a:p>
            <a:r>
              <a:rPr lang="en-US" dirty="0"/>
              <a:t>Only </a:t>
            </a:r>
            <a:r>
              <a:rPr lang="en-US" b="1" dirty="0"/>
              <a:t>Pandas </a:t>
            </a:r>
            <a:r>
              <a:rPr lang="en-US" b="1" dirty="0" err="1"/>
              <a:t>DataFrames</a:t>
            </a:r>
            <a:r>
              <a:rPr lang="en-US" b="1" dirty="0"/>
              <a:t> </a:t>
            </a:r>
            <a:r>
              <a:rPr lang="en-US" dirty="0"/>
              <a:t>can be imported into Power BI using Python.</a:t>
            </a:r>
          </a:p>
          <a:p>
            <a:r>
              <a:rPr lang="en-US" dirty="0"/>
              <a:t>Scripts that take longer than 30 minutes to run will time out, as will Python visuals that take more than 5 minutes to run.</a:t>
            </a:r>
          </a:p>
          <a:p>
            <a:r>
              <a:rPr lang="en-US" dirty="0"/>
              <a:t>There are a limited number of Python libraries supported by Power BI Service.</a:t>
            </a:r>
          </a:p>
          <a:p>
            <a:r>
              <a:rPr lang="en-US" dirty="0"/>
              <a:t>Reports using Python can only be refreshed in Power BI Service through a personal gateway (the enterprise or standard gateway is not supported).</a:t>
            </a:r>
          </a:p>
          <a:p>
            <a:r>
              <a:rPr lang="en-US" dirty="0"/>
              <a:t>Python visuals do not support cross-filtering. This means that selecting an element in a Python visual will not cause other visuals to filter by that selection, thus removing some degree of interactivity in the Power BI report.</a:t>
            </a:r>
          </a:p>
          <a:p>
            <a:endParaRPr lang="pt-PT" dirty="0"/>
          </a:p>
        </p:txBody>
      </p:sp>
    </p:spTree>
    <p:extLst>
      <p:ext uri="{BB962C8B-B14F-4D97-AF65-F5344CB8AC3E}">
        <p14:creationId xmlns:p14="http://schemas.microsoft.com/office/powerpoint/2010/main" val="42102688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Setup</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2" r="16038"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890222743"/>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A01559-C748-A21B-C985-1B2A919A5DBB}"/>
              </a:ext>
            </a:extLst>
          </p:cNvPr>
          <p:cNvSpPr>
            <a:spLocks noGrp="1"/>
          </p:cNvSpPr>
          <p:nvPr>
            <p:ph type="title"/>
          </p:nvPr>
        </p:nvSpPr>
        <p:spPr/>
        <p:txBody>
          <a:bodyPr/>
          <a:lstStyle/>
          <a:p>
            <a:r>
              <a:rPr lang="pt-PT" dirty="0"/>
              <a:t>Setup</a:t>
            </a:r>
          </a:p>
        </p:txBody>
      </p:sp>
      <p:sp>
        <p:nvSpPr>
          <p:cNvPr id="3" name="Marcador de Posição de Conteúdo 2">
            <a:extLst>
              <a:ext uri="{FF2B5EF4-FFF2-40B4-BE49-F238E27FC236}">
                <a16:creationId xmlns:a16="http://schemas.microsoft.com/office/drawing/2014/main" id="{E35B80E1-14AC-D9A2-4FBD-B98A72DD0165}"/>
              </a:ext>
            </a:extLst>
          </p:cNvPr>
          <p:cNvSpPr>
            <a:spLocks noGrp="1"/>
          </p:cNvSpPr>
          <p:nvPr>
            <p:ph idx="1"/>
          </p:nvPr>
        </p:nvSpPr>
        <p:spPr/>
        <p:txBody>
          <a:bodyPr/>
          <a:lstStyle/>
          <a:p>
            <a:r>
              <a:rPr lang="en-GB" dirty="0"/>
              <a:t>Install Power BI from Windows store, </a:t>
            </a:r>
            <a:r>
              <a:rPr lang="en-GB" dirty="0">
                <a:hlinkClick r:id="rId2"/>
              </a:rPr>
              <a:t>here</a:t>
            </a:r>
            <a:r>
              <a:rPr lang="en-GB" dirty="0"/>
              <a:t>.</a:t>
            </a:r>
          </a:p>
          <a:p>
            <a:r>
              <a:rPr lang="en-GB" dirty="0"/>
              <a:t>Install the latest Python interpreter, </a:t>
            </a:r>
            <a:r>
              <a:rPr lang="en-GB" dirty="0">
                <a:hlinkClick r:id="rId3"/>
              </a:rPr>
              <a:t>here</a:t>
            </a:r>
            <a:r>
              <a:rPr lang="en-GB" dirty="0"/>
              <a:t>.</a:t>
            </a:r>
          </a:p>
          <a:p>
            <a:pPr lvl="1"/>
            <a:r>
              <a:rPr lang="en-GB" dirty="0"/>
              <a:t>During the installation process, add Python to the PATH</a:t>
            </a:r>
          </a:p>
          <a:p>
            <a:r>
              <a:rPr lang="en-GB" dirty="0"/>
              <a:t>Run the following commands on a CMD terminal:</a:t>
            </a:r>
          </a:p>
          <a:p>
            <a:pPr lvl="1"/>
            <a:r>
              <a:rPr lang="en-GB" dirty="0"/>
              <a:t>pip install </a:t>
            </a:r>
            <a:r>
              <a:rPr lang="en-GB" dirty="0" err="1"/>
              <a:t>lxml</a:t>
            </a:r>
            <a:r>
              <a:rPr lang="en-GB" dirty="0"/>
              <a:t> </a:t>
            </a:r>
            <a:r>
              <a:rPr lang="en-GB" dirty="0" err="1"/>
              <a:t>numpy</a:t>
            </a:r>
            <a:r>
              <a:rPr lang="en-GB" dirty="0"/>
              <a:t> </a:t>
            </a:r>
            <a:r>
              <a:rPr lang="en-GB" dirty="0" err="1"/>
              <a:t>openpyxl</a:t>
            </a:r>
            <a:r>
              <a:rPr lang="en-GB" dirty="0"/>
              <a:t> pandas matplotlib seaborn scikit-learn</a:t>
            </a:r>
          </a:p>
        </p:txBody>
      </p:sp>
    </p:spTree>
    <p:extLst>
      <p:ext uri="{BB962C8B-B14F-4D97-AF65-F5344CB8AC3E}">
        <p14:creationId xmlns:p14="http://schemas.microsoft.com/office/powerpoint/2010/main" val="41697473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8728DE9B-192D-071D-5697-82DB88466F2C}"/>
              </a:ext>
            </a:extLst>
          </p:cNvPr>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dirty="0"/>
              <a:t>Python Introduction</a:t>
            </a:r>
          </a:p>
        </p:txBody>
      </p:sp>
      <p:sp>
        <p:nvSpPr>
          <p:cNvPr id="5" name="Marcador de Posição do Texto 4">
            <a:extLst>
              <a:ext uri="{FF2B5EF4-FFF2-40B4-BE49-F238E27FC236}">
                <a16:creationId xmlns:a16="http://schemas.microsoft.com/office/drawing/2014/main" id="{5407B8AC-E20D-10EC-58B9-65709E6A7D23}"/>
              </a:ext>
            </a:extLst>
          </p:cNvPr>
          <p:cNvSpPr>
            <a:spLocks noGrp="1"/>
          </p:cNvSpPr>
          <p:nvPr>
            <p:ph type="body" idx="1"/>
          </p:nvPr>
        </p:nvSpPr>
        <p:spPr>
          <a:xfrm>
            <a:off x="7464612" y="4750893"/>
            <a:ext cx="4087305" cy="1147863"/>
          </a:xfrm>
        </p:spPr>
        <p:txBody>
          <a:bodyPr vert="horz" lIns="91440" tIns="45720" rIns="91440" bIns="45720" rtlCol="0" anchor="t">
            <a:normAutofit/>
          </a:bodyPr>
          <a:lstStyle/>
          <a:p>
            <a:endParaRPr lang="en-US" sz="2000">
              <a:solidFill>
                <a:schemeClr val="tx1"/>
              </a:solidFill>
            </a:endParaRP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Imagem 6">
            <a:extLst>
              <a:ext uri="{FF2B5EF4-FFF2-40B4-BE49-F238E27FC236}">
                <a16:creationId xmlns:a16="http://schemas.microsoft.com/office/drawing/2014/main" id="{8C9F4C08-281C-70C6-E8D8-86FF7619569D}"/>
              </a:ext>
            </a:extLst>
          </p:cNvPr>
          <p:cNvPicPr>
            <a:picLocks noChangeAspect="1"/>
          </p:cNvPicPr>
          <p:nvPr/>
        </p:nvPicPr>
        <p:blipFill rotWithShape="1">
          <a:blip r:embed="rId2">
            <a:extLst>
              <a:ext uri="{28A0092B-C50C-407E-A947-70E740481C1C}">
                <a14:useLocalDpi xmlns:a14="http://schemas.microsoft.com/office/drawing/2010/main" val="0"/>
              </a:ext>
            </a:extLst>
          </a:blip>
          <a:srcRect l="11453" r="16038"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325628149"/>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4A76F1-7958-F594-7220-77FF80698DF1}"/>
              </a:ext>
            </a:extLst>
          </p:cNvPr>
          <p:cNvSpPr>
            <a:spLocks noGrp="1"/>
          </p:cNvSpPr>
          <p:nvPr>
            <p:ph type="title"/>
          </p:nvPr>
        </p:nvSpPr>
        <p:spPr/>
        <p:txBody>
          <a:bodyPr/>
          <a:lstStyle/>
          <a:p>
            <a:r>
              <a:rPr lang="en-GB" dirty="0"/>
              <a:t>Python 101</a:t>
            </a:r>
          </a:p>
        </p:txBody>
      </p:sp>
      <p:sp>
        <p:nvSpPr>
          <p:cNvPr id="3" name="Marcador de Posição de Conteúdo 2">
            <a:extLst>
              <a:ext uri="{FF2B5EF4-FFF2-40B4-BE49-F238E27FC236}">
                <a16:creationId xmlns:a16="http://schemas.microsoft.com/office/drawing/2014/main" id="{B9A18BF0-CAFC-5A3B-02C1-02797C17B8BA}"/>
              </a:ext>
            </a:extLst>
          </p:cNvPr>
          <p:cNvSpPr>
            <a:spLocks noGrp="1"/>
          </p:cNvSpPr>
          <p:nvPr>
            <p:ph idx="1"/>
          </p:nvPr>
        </p:nvSpPr>
        <p:spPr/>
        <p:txBody>
          <a:bodyPr/>
          <a:lstStyle/>
          <a:p>
            <a:r>
              <a:rPr lang="en-US" dirty="0"/>
              <a:t>Python is a general-purpose programming language that is becoming ever more popular for data science.</a:t>
            </a:r>
          </a:p>
          <a:p>
            <a:r>
              <a:rPr lang="en-US" dirty="0"/>
              <a:t>It is a verbose language that is easy to read</a:t>
            </a:r>
          </a:p>
          <a:p>
            <a:r>
              <a:rPr lang="en-US" dirty="0"/>
              <a:t>Uses indentation to define the scope of a function</a:t>
            </a:r>
          </a:p>
          <a:p>
            <a:r>
              <a:rPr lang="en-US" dirty="0"/>
              <a:t>One of the largest collection of libraries available</a:t>
            </a:r>
          </a:p>
          <a:p>
            <a:r>
              <a:rPr lang="en-US" dirty="0"/>
              <a:t>Resources:</a:t>
            </a:r>
          </a:p>
          <a:p>
            <a:pPr lvl="1"/>
            <a:r>
              <a:rPr lang="en-US" dirty="0">
                <a:hlinkClick r:id="rId2"/>
              </a:rPr>
              <a:t>W3Schools</a:t>
            </a:r>
            <a:endParaRPr lang="en-US" dirty="0"/>
          </a:p>
          <a:p>
            <a:pPr lvl="1"/>
            <a:r>
              <a:rPr lang="en-GB" dirty="0">
                <a:hlinkClick r:id="rId3"/>
              </a:rPr>
              <a:t>Python 101</a:t>
            </a:r>
            <a:endParaRPr lang="en-GB" dirty="0"/>
          </a:p>
        </p:txBody>
      </p:sp>
    </p:spTree>
    <p:extLst>
      <p:ext uri="{BB962C8B-B14F-4D97-AF65-F5344CB8AC3E}">
        <p14:creationId xmlns:p14="http://schemas.microsoft.com/office/powerpoint/2010/main" val="730914857"/>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540</TotalTime>
  <Words>1148</Words>
  <Application>Microsoft Office PowerPoint</Application>
  <PresentationFormat>Ecrã Panorâmico</PresentationFormat>
  <Paragraphs>143</Paragraphs>
  <Slides>42</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42</vt:i4>
      </vt:variant>
    </vt:vector>
  </HeadingPairs>
  <TitlesOfParts>
    <vt:vector size="47" baseType="lpstr">
      <vt:lpstr>Arial</vt:lpstr>
      <vt:lpstr>Calibri</vt:lpstr>
      <vt:lpstr>Calibri Light</vt:lpstr>
      <vt:lpstr>Cambria Math</vt:lpstr>
      <vt:lpstr>Tema do Office</vt:lpstr>
      <vt:lpstr>Power BI &amp; Python</vt:lpstr>
      <vt:lpstr>About me</vt:lpstr>
      <vt:lpstr>Why Use Python in Power BI?</vt:lpstr>
      <vt:lpstr>Why Use Python in Power BI?</vt:lpstr>
      <vt:lpstr>Limitations</vt:lpstr>
      <vt:lpstr>Setup</vt:lpstr>
      <vt:lpstr>Setup</vt:lpstr>
      <vt:lpstr>Python Introduction</vt:lpstr>
      <vt:lpstr>Python 101</vt:lpstr>
      <vt:lpstr>NumPy</vt:lpstr>
      <vt:lpstr>Openpyxl</vt:lpstr>
      <vt:lpstr>Pandas</vt:lpstr>
      <vt:lpstr>Matploblib</vt:lpstr>
      <vt:lpstr>Scikit-learn</vt:lpstr>
      <vt:lpstr>Terminology</vt:lpstr>
      <vt:lpstr>Terminology</vt:lpstr>
      <vt:lpstr>Terminology</vt:lpstr>
      <vt:lpstr>Connectivity</vt:lpstr>
      <vt:lpstr>Connectivity</vt:lpstr>
      <vt:lpstr>Data cleaning/ transformation</vt:lpstr>
      <vt:lpstr>Bad Data…</vt:lpstr>
      <vt:lpstr>Missing Data</vt:lpstr>
      <vt:lpstr>Outliers</vt:lpstr>
      <vt:lpstr>Data Normalization</vt:lpstr>
      <vt:lpstr>Expand/Reduce Features</vt:lpstr>
      <vt:lpstr>Machine Learning</vt:lpstr>
      <vt:lpstr>Taxonomies</vt:lpstr>
      <vt:lpstr>Taxonomies</vt:lpstr>
      <vt:lpstr>Limitations</vt:lpstr>
      <vt:lpstr>Limitations</vt:lpstr>
      <vt:lpstr>Bias and Variance</vt:lpstr>
      <vt:lpstr>Training an ML model</vt:lpstr>
      <vt:lpstr>Classification &amp; Regression</vt:lpstr>
      <vt:lpstr>Clustering</vt:lpstr>
      <vt:lpstr>Reinforcement Learning</vt:lpstr>
      <vt:lpstr>Model Evaluation</vt:lpstr>
      <vt:lpstr>Validation</vt:lpstr>
      <vt:lpstr>Metrics</vt:lpstr>
      <vt:lpstr>Visualization</vt:lpstr>
      <vt:lpstr>Visualization</vt:lpstr>
      <vt:lpstr>Project</vt:lpstr>
      <vt:lpstr>Project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 BI &amp; Python</dc:title>
  <dc:creator>Mário Antunes</dc:creator>
  <cp:lastModifiedBy>Mário Antunes</cp:lastModifiedBy>
  <cp:revision>47</cp:revision>
  <dcterms:created xsi:type="dcterms:W3CDTF">2022-09-27T08:53:55Z</dcterms:created>
  <dcterms:modified xsi:type="dcterms:W3CDTF">2022-09-28T07:55:28Z</dcterms:modified>
</cp:coreProperties>
</file>